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3"/>
  </p:notesMasterIdLst>
  <p:sldIdLst>
    <p:sldId id="256" r:id="rId5"/>
    <p:sldId id="292" r:id="rId6"/>
    <p:sldId id="281" r:id="rId7"/>
    <p:sldId id="293" r:id="rId8"/>
    <p:sldId id="258" r:id="rId9"/>
    <p:sldId id="299" r:id="rId10"/>
    <p:sldId id="298" r:id="rId11"/>
    <p:sldId id="261" r:id="rId12"/>
    <p:sldId id="262" r:id="rId13"/>
    <p:sldId id="263" r:id="rId14"/>
    <p:sldId id="285" r:id="rId15"/>
    <p:sldId id="264" r:id="rId16"/>
    <p:sldId id="300" r:id="rId17"/>
    <p:sldId id="265" r:id="rId18"/>
    <p:sldId id="266" r:id="rId19"/>
    <p:sldId id="267" r:id="rId20"/>
    <p:sldId id="268" r:id="rId21"/>
    <p:sldId id="295" r:id="rId22"/>
    <p:sldId id="269" r:id="rId23"/>
    <p:sldId id="296" r:id="rId24"/>
    <p:sldId id="270" r:id="rId25"/>
    <p:sldId id="271" r:id="rId26"/>
    <p:sldId id="272" r:id="rId27"/>
    <p:sldId id="286" r:id="rId28"/>
    <p:sldId id="290" r:id="rId29"/>
    <p:sldId id="291" r:id="rId30"/>
    <p:sldId id="287" r:id="rId31"/>
    <p:sldId id="28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Neville" userId="S::l.neville@nms.ac.uk::efd764ea-f85c-4e6e-8db4-3c9736fe2737" providerId="AD" clId="Web-{649702EA-3323-4692-D7BF-77B5DC87B23B}"/>
    <pc:docChg chg="modSld">
      <pc:chgData name="Lucy Neville" userId="S::l.neville@nms.ac.uk::efd764ea-f85c-4e6e-8db4-3c9736fe2737" providerId="AD" clId="Web-{649702EA-3323-4692-D7BF-77B5DC87B23B}" dt="2022-01-25T16:07:30.949" v="38" actId="20577"/>
      <pc:docMkLst>
        <pc:docMk/>
      </pc:docMkLst>
      <pc:sldChg chg="modSp">
        <pc:chgData name="Lucy Neville" userId="S::l.neville@nms.ac.uk::efd764ea-f85c-4e6e-8db4-3c9736fe2737" providerId="AD" clId="Web-{649702EA-3323-4692-D7BF-77B5DC87B23B}" dt="2022-01-25T16:07:30.949" v="38" actId="20577"/>
        <pc:sldMkLst>
          <pc:docMk/>
          <pc:sldMk cId="2505152307" sldId="263"/>
        </pc:sldMkLst>
        <pc:spChg chg="mod">
          <ac:chgData name="Lucy Neville" userId="S::l.neville@nms.ac.uk::efd764ea-f85c-4e6e-8db4-3c9736fe2737" providerId="AD" clId="Web-{649702EA-3323-4692-D7BF-77B5DC87B23B}" dt="2022-01-25T16:07:30.949" v="38" actId="20577"/>
          <ac:spMkLst>
            <pc:docMk/>
            <pc:sldMk cId="2505152307" sldId="263"/>
            <ac:spMk id="2" creationId="{00000000-0000-0000-0000-000000000000}"/>
          </ac:spMkLst>
        </pc:spChg>
      </pc:sldChg>
      <pc:sldChg chg="modSp">
        <pc:chgData name="Lucy Neville" userId="S::l.neville@nms.ac.uk::efd764ea-f85c-4e6e-8db4-3c9736fe2737" providerId="AD" clId="Web-{649702EA-3323-4692-D7BF-77B5DC87B23B}" dt="2022-01-25T16:07:12.870" v="33" actId="1076"/>
        <pc:sldMkLst>
          <pc:docMk/>
          <pc:sldMk cId="534695013" sldId="298"/>
        </pc:sldMkLst>
        <pc:spChg chg="mod">
          <ac:chgData name="Lucy Neville" userId="S::l.neville@nms.ac.uk::efd764ea-f85c-4e6e-8db4-3c9736fe2737" providerId="AD" clId="Web-{649702EA-3323-4692-D7BF-77B5DC87B23B}" dt="2022-01-25T16:07:10.948" v="32" actId="20577"/>
          <ac:spMkLst>
            <pc:docMk/>
            <pc:sldMk cId="534695013" sldId="298"/>
            <ac:spMk id="2" creationId="{00000000-0000-0000-0000-000000000000}"/>
          </ac:spMkLst>
        </pc:spChg>
        <pc:picChg chg="mod">
          <ac:chgData name="Lucy Neville" userId="S::l.neville@nms.ac.uk::efd764ea-f85c-4e6e-8db4-3c9736fe2737" providerId="AD" clId="Web-{649702EA-3323-4692-D7BF-77B5DC87B23B}" dt="2022-01-25T16:07:12.870" v="33" actId="1076"/>
          <ac:picMkLst>
            <pc:docMk/>
            <pc:sldMk cId="534695013" sldId="298"/>
            <ac:picMk id="2050" creationId="{00000000-0000-0000-0000-000000000000}"/>
          </ac:picMkLst>
        </pc:picChg>
      </pc:sldChg>
      <pc:sldChg chg="modSp">
        <pc:chgData name="Lucy Neville" userId="S::l.neville@nms.ac.uk::efd764ea-f85c-4e6e-8db4-3c9736fe2737" providerId="AD" clId="Web-{649702EA-3323-4692-D7BF-77B5DC87B23B}" dt="2022-01-25T16:07:00.057" v="17" actId="1076"/>
        <pc:sldMkLst>
          <pc:docMk/>
          <pc:sldMk cId="2020947614" sldId="299"/>
        </pc:sldMkLst>
        <pc:spChg chg="mod">
          <ac:chgData name="Lucy Neville" userId="S::l.neville@nms.ac.uk::efd764ea-f85c-4e6e-8db4-3c9736fe2737" providerId="AD" clId="Web-{649702EA-3323-4692-D7BF-77B5DC87B23B}" dt="2022-01-25T16:06:56.417" v="15" actId="1076"/>
          <ac:spMkLst>
            <pc:docMk/>
            <pc:sldMk cId="2020947614" sldId="299"/>
            <ac:spMk id="2" creationId="{00000000-0000-0000-0000-000000000000}"/>
          </ac:spMkLst>
        </pc:spChg>
        <pc:picChg chg="mod ord">
          <ac:chgData name="Lucy Neville" userId="S::l.neville@nms.ac.uk::efd764ea-f85c-4e6e-8db4-3c9736fe2737" providerId="AD" clId="Web-{649702EA-3323-4692-D7BF-77B5DC87B23B}" dt="2022-01-25T16:07:00.057" v="17" actId="1076"/>
          <ac:picMkLst>
            <pc:docMk/>
            <pc:sldMk cId="2020947614" sldId="299"/>
            <ac:picMk id="3" creationId="{00000000-0000-0000-0000-000000000000}"/>
          </ac:picMkLst>
        </pc:picChg>
      </pc:sldChg>
    </pc:docChg>
  </pc:docChgLst>
  <pc:docChgLst>
    <pc:chgData name="Lucy Neville" userId="efd764ea-f85c-4e6e-8db4-3c9736fe2737" providerId="ADAL" clId="{3F868B64-174D-4DA9-B490-1DD8A6F3C837}"/>
    <pc:docChg chg="undo addSld delSld modSld">
      <pc:chgData name="Lucy Neville" userId="efd764ea-f85c-4e6e-8db4-3c9736fe2737" providerId="ADAL" clId="{3F868B64-174D-4DA9-B490-1DD8A6F3C837}" dt="2022-01-25T08:46:38.440" v="32" actId="2696"/>
      <pc:docMkLst>
        <pc:docMk/>
      </pc:docMkLst>
      <pc:sldChg chg="modSp add del">
        <pc:chgData name="Lucy Neville" userId="efd764ea-f85c-4e6e-8db4-3c9736fe2737" providerId="ADAL" clId="{3F868B64-174D-4DA9-B490-1DD8A6F3C837}" dt="2022-01-25T08:44:54.206" v="30" actId="2696"/>
        <pc:sldMkLst>
          <pc:docMk/>
          <pc:sldMk cId="2115686292" sldId="262"/>
        </pc:sldMkLst>
        <pc:spChg chg="mod">
          <ac:chgData name="Lucy Neville" userId="efd764ea-f85c-4e6e-8db4-3c9736fe2737" providerId="ADAL" clId="{3F868B64-174D-4DA9-B490-1DD8A6F3C837}" dt="2022-01-25T08:44:39.999" v="26" actId="20577"/>
          <ac:spMkLst>
            <pc:docMk/>
            <pc:sldMk cId="2115686292" sldId="262"/>
            <ac:spMk id="3" creationId="{00000000-0000-0000-0000-000000000000}"/>
          </ac:spMkLst>
        </pc:spChg>
      </pc:sldChg>
      <pc:sldChg chg="modSp">
        <pc:chgData name="Lucy Neville" userId="efd764ea-f85c-4e6e-8db4-3c9736fe2737" providerId="ADAL" clId="{3F868B64-174D-4DA9-B490-1DD8A6F3C837}" dt="2022-01-25T08:44:40.354" v="28" actId="1076"/>
        <pc:sldMkLst>
          <pc:docMk/>
          <pc:sldMk cId="518842637" sldId="271"/>
        </pc:sldMkLst>
        <pc:picChg chg="mod">
          <ac:chgData name="Lucy Neville" userId="efd764ea-f85c-4e6e-8db4-3c9736fe2737" providerId="ADAL" clId="{3F868B64-174D-4DA9-B490-1DD8A6F3C837}" dt="2022-01-25T08:44:40.354" v="28" actId="1076"/>
          <ac:picMkLst>
            <pc:docMk/>
            <pc:sldMk cId="518842637" sldId="271"/>
            <ac:picMk id="4" creationId="{00000000-0000-0000-0000-000000000000}"/>
          </ac:picMkLst>
        </pc:picChg>
      </pc:sldChg>
      <pc:sldChg chg="add del">
        <pc:chgData name="Lucy Neville" userId="efd764ea-f85c-4e6e-8db4-3c9736fe2737" providerId="ADAL" clId="{3F868B64-174D-4DA9-B490-1DD8A6F3C837}" dt="2022-01-25T08:44:52.280" v="29" actId="2696"/>
        <pc:sldMkLst>
          <pc:docMk/>
          <pc:sldMk cId="3067107502" sldId="294"/>
        </pc:sldMkLst>
      </pc:sldChg>
      <pc:sldChg chg="add del">
        <pc:chgData name="Lucy Neville" userId="efd764ea-f85c-4e6e-8db4-3c9736fe2737" providerId="ADAL" clId="{3F868B64-174D-4DA9-B490-1DD8A6F3C837}" dt="2022-01-25T08:46:38.440" v="32" actId="2696"/>
        <pc:sldMkLst>
          <pc:docMk/>
          <pc:sldMk cId="442349487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42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38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0.jpeg"/><Relationship Id="rId4" Type="http://schemas.openxmlformats.org/officeDocument/2006/relationships/image" Target="../media/image45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uk/url?sa=i&amp;rct=j&amp;q=&amp;esrc=s&amp;source=images&amp;cd=&amp;cad=rja&amp;uact=8&amp;ved=0ahUKEwi9vICmq_HQAhXDPRQKHX_GApwQjRwIBw&amp;url=http://www.mypecs.com/pecs_361/listening.aspx&amp;psig=AFQjCNGp0UONs9HSh4X5GESmVstqJFx5MQ&amp;ust=1481724284009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GB" sz="5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Museum of Scotland</a:t>
            </a:r>
            <a:endParaRPr lang="en-US" alt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These are toilets on Level 0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Entrance Hall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15816" y="539884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948559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From the Entrance Hall we will go up the stairs to get to the Grand Gallery. We can also take the lift. </a:t>
            </a: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492896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59832" y="61990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5866" y="61698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 move around the museum in a group. It might be busy and noisy with people talking.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127" y="2492896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406279" y="6085201"/>
            <a:ext cx="21720" cy="2172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91"/>
                </a:lnTo>
                <a:lnTo>
                  <a:pt x="12700" y="25400"/>
                </a:lnTo>
                <a:lnTo>
                  <a:pt x="21678" y="21691"/>
                </a:lnTo>
                <a:lnTo>
                  <a:pt x="25400" y="12700"/>
                </a:lnTo>
                <a:close/>
              </a:path>
            </a:pathLst>
          </a:custGeom>
          <a:solidFill>
            <a:srgbClr val="88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8608" y="1219856"/>
            <a:ext cx="8310144" cy="1570910"/>
          </a:xfrm>
          <a:prstGeom prst="rect">
            <a:avLst/>
          </a:prstGeom>
        </p:spPr>
        <p:txBody>
          <a:bodyPr vert="horz" wrap="square" lIns="0" tIns="90137" rIns="0" bIns="0" rtlCol="0">
            <a:spAutoFit/>
          </a:bodyPr>
          <a:lstStyle/>
          <a:p>
            <a:pPr marL="10860" algn="ctr">
              <a:spcBef>
                <a:spcPts val="710"/>
              </a:spcBef>
            </a:pPr>
            <a:r>
              <a:rPr sz="3200" spc="-86" dirty="0">
                <a:latin typeface="+mj-lt"/>
                <a:cs typeface="Tahoma"/>
              </a:rPr>
              <a:t>T</a:t>
            </a:r>
            <a:r>
              <a:rPr sz="3200" spc="-47" dirty="0">
                <a:latin typeface="+mj-lt"/>
                <a:cs typeface="Tahoma"/>
              </a:rPr>
              <a:t>he</a:t>
            </a:r>
            <a:r>
              <a:rPr sz="3200" spc="-60" dirty="0">
                <a:latin typeface="+mj-lt"/>
                <a:cs typeface="Tahoma"/>
              </a:rPr>
              <a:t>r</a:t>
            </a:r>
            <a:r>
              <a:rPr sz="3200" spc="-38" dirty="0">
                <a:latin typeface="+mj-lt"/>
                <a:cs typeface="Tahoma"/>
              </a:rPr>
              <a:t>e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21" dirty="0">
                <a:latin typeface="+mj-lt"/>
                <a:cs typeface="Tahoma"/>
              </a:rPr>
              <a:t>a</a:t>
            </a:r>
            <a:r>
              <a:rPr sz="3200" spc="-43" dirty="0">
                <a:latin typeface="+mj-lt"/>
                <a:cs typeface="Tahoma"/>
              </a:rPr>
              <a:t>r</a:t>
            </a:r>
            <a:r>
              <a:rPr sz="3200" spc="-38" dirty="0">
                <a:latin typeface="+mj-lt"/>
                <a:cs typeface="Tahoma"/>
              </a:rPr>
              <a:t>e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13" dirty="0">
                <a:latin typeface="+mj-lt"/>
                <a:cs typeface="Tahoma"/>
              </a:rPr>
              <a:t>hand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13" dirty="0">
                <a:latin typeface="+mj-lt"/>
                <a:cs typeface="Tahoma"/>
              </a:rPr>
              <a:t>sanitising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26" dirty="0">
                <a:latin typeface="+mj-lt"/>
                <a:cs typeface="Tahoma"/>
              </a:rPr>
              <a:t>s</a:t>
            </a:r>
            <a:r>
              <a:rPr sz="3200" spc="-30" dirty="0">
                <a:latin typeface="+mj-lt"/>
                <a:cs typeface="Tahoma"/>
              </a:rPr>
              <a:t>t</a:t>
            </a:r>
            <a:r>
              <a:rPr sz="3200" spc="-9" dirty="0">
                <a:latin typeface="+mj-lt"/>
                <a:cs typeface="Tahoma"/>
              </a:rPr>
              <a:t>ations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21" dirty="0">
                <a:latin typeface="+mj-lt"/>
                <a:cs typeface="Tahoma"/>
              </a:rPr>
              <a:t>if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4" dirty="0">
                <a:latin typeface="+mj-lt"/>
                <a:cs typeface="Tahoma"/>
              </a:rPr>
              <a:t>I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94" dirty="0">
                <a:latin typeface="+mj-lt"/>
                <a:cs typeface="Tahoma"/>
              </a:rPr>
              <a:t>w</a:t>
            </a:r>
            <a:r>
              <a:rPr sz="3200" spc="4" dirty="0">
                <a:latin typeface="+mj-lt"/>
                <a:cs typeface="Tahoma"/>
              </a:rPr>
              <a:t>ant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13" dirty="0">
                <a:latin typeface="+mj-lt"/>
                <a:cs typeface="Tahoma"/>
              </a:rPr>
              <a:t>t</a:t>
            </a:r>
            <a:r>
              <a:rPr sz="3200" spc="-13" dirty="0">
                <a:latin typeface="+mj-lt"/>
                <a:cs typeface="Tahoma"/>
              </a:rPr>
              <a:t>o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17" dirty="0">
                <a:latin typeface="+mj-lt"/>
                <a:cs typeface="Tahoma"/>
              </a:rPr>
              <a:t>clean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51" dirty="0">
                <a:latin typeface="+mj-lt"/>
                <a:cs typeface="Tahoma"/>
              </a:rPr>
              <a:t>m</a:t>
            </a:r>
            <a:r>
              <a:rPr sz="3200" spc="-30" dirty="0">
                <a:latin typeface="+mj-lt"/>
                <a:cs typeface="Tahoma"/>
              </a:rPr>
              <a:t>y</a:t>
            </a:r>
            <a:r>
              <a:rPr sz="3200" spc="-111" dirty="0">
                <a:latin typeface="+mj-lt"/>
                <a:cs typeface="Tahoma"/>
              </a:rPr>
              <a:t> </a:t>
            </a:r>
            <a:r>
              <a:rPr sz="3200" spc="-43" dirty="0">
                <a:latin typeface="+mj-lt"/>
                <a:cs typeface="Tahoma"/>
              </a:rPr>
              <a:t>hands</a:t>
            </a:r>
            <a:r>
              <a:rPr sz="1368" spc="-43" dirty="0">
                <a:latin typeface="+mj-lt"/>
                <a:cs typeface="Tahoma"/>
              </a:rPr>
              <a:t>.</a:t>
            </a:r>
            <a:endParaRPr sz="1368" dirty="0">
              <a:latin typeface="+mj-lt"/>
              <a:cs typeface="Tahoma"/>
            </a:endParaRPr>
          </a:p>
          <a:p>
            <a:pPr marL="10860" algn="ctr">
              <a:spcBef>
                <a:spcPts val="466"/>
              </a:spcBef>
            </a:pPr>
            <a:r>
              <a:rPr sz="2800" spc="-4" dirty="0">
                <a:solidFill>
                  <a:srgbClr val="231F20"/>
                </a:solidFill>
                <a:latin typeface="+mn-lt"/>
                <a:cs typeface="Tahoma"/>
              </a:rPr>
              <a:t>I</a:t>
            </a:r>
            <a:r>
              <a:rPr sz="2800" spc="-86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 dirty="0">
                <a:solidFill>
                  <a:srgbClr val="231F20"/>
                </a:solidFill>
                <a:latin typeface="+mn-lt"/>
                <a:cs typeface="Tahoma"/>
              </a:rPr>
              <a:t>will</a:t>
            </a:r>
            <a:r>
              <a:rPr sz="2800" spc="-81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 dirty="0">
                <a:solidFill>
                  <a:srgbClr val="231F20"/>
                </a:solidFill>
                <a:latin typeface="+mn-lt"/>
                <a:cs typeface="Tahoma"/>
              </a:rPr>
              <a:t>find</a:t>
            </a:r>
            <a:r>
              <a:rPr sz="2800" spc="-81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6" dirty="0">
                <a:solidFill>
                  <a:srgbClr val="231F20"/>
                </a:solidFill>
                <a:latin typeface="+mn-lt"/>
                <a:cs typeface="Tahoma"/>
              </a:rPr>
              <a:t>these</a:t>
            </a:r>
            <a:r>
              <a:rPr sz="2800" spc="-86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 dirty="0">
                <a:solidFill>
                  <a:srgbClr val="231F20"/>
                </a:solidFill>
                <a:latin typeface="+mn-lt"/>
                <a:cs typeface="Tahoma"/>
              </a:rPr>
              <a:t>stations</a:t>
            </a:r>
            <a:r>
              <a:rPr sz="2800" spc="-81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7" dirty="0">
                <a:solidFill>
                  <a:srgbClr val="231F20"/>
                </a:solidFill>
                <a:latin typeface="+mn-lt"/>
                <a:cs typeface="Tahoma"/>
              </a:rPr>
              <a:t>throughout</a:t>
            </a:r>
            <a:r>
              <a:rPr sz="2800" spc="-81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 dirty="0">
                <a:solidFill>
                  <a:srgbClr val="231F20"/>
                </a:solidFill>
                <a:latin typeface="+mn-lt"/>
                <a:cs typeface="Tahoma"/>
              </a:rPr>
              <a:t>the</a:t>
            </a:r>
            <a:r>
              <a:rPr sz="2800" spc="-81" dirty="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38" dirty="0">
                <a:solidFill>
                  <a:srgbClr val="231F20"/>
                </a:solidFill>
                <a:latin typeface="+mn-lt"/>
                <a:cs typeface="Tahoma"/>
              </a:rPr>
              <a:t>museum.</a:t>
            </a:r>
            <a:endParaRPr sz="2800" dirty="0">
              <a:latin typeface="+mn-lt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001" y="3212976"/>
            <a:ext cx="4921756" cy="32910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0" y="195478"/>
            <a:ext cx="0" cy="29509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32579">
              <a:spcBef>
                <a:spcPts val="141"/>
              </a:spcBef>
            </a:pPr>
            <a:r>
              <a:rPr dirty="0"/>
              <a:t>7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97CB8F8-0631-4A17-B2DA-68FC1D30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9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visit the learning studios on Level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They look like a classroom with tables and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chairs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Images\Enablers\DSCF29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4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To get to the Learning Centre we can use the escalator or the stairs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</a:t>
            </a:r>
            <a:endParaRPr lang="en-GB" sz="2800" dirty="0">
              <a:latin typeface="+mn-lt"/>
            </a:endParaRPr>
          </a:p>
        </p:txBody>
      </p:sp>
      <p:pic>
        <p:nvPicPr>
          <p:cNvPr id="4" name="Picture 2" descr="W:\LP\Images\Schools\General School Images June14\CR4A9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5" y="2348880"/>
            <a:ext cx="52565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landerson\AppData\Local\Microsoft\Windows\Temporary Internet Files\Content.Outlook\AAOG0FGF\20160824_142004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9338" y="3183722"/>
            <a:ext cx="3816422" cy="21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633478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Escalator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76256" y="6334780"/>
            <a:ext cx="1103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Stairs</a:t>
            </a:r>
          </a:p>
        </p:txBody>
      </p:sp>
    </p:spTree>
    <p:extLst>
      <p:ext uri="{BB962C8B-B14F-4D97-AF65-F5344CB8AC3E}">
        <p14:creationId xmlns:p14="http://schemas.microsoft.com/office/powerpoint/2010/main" val="156356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nderson\AppData\Local\Microsoft\Windows\Temporary Internet Files\Content.Outlook\AAOG0FGF\20160824_142024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235" y="2664195"/>
            <a:ext cx="43750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museum also has lifts.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:\LP\DeptWork\Access ASN (current)\Photos\Lif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3030" y="3017890"/>
            <a:ext cx="4375049" cy="246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5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8259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 are toilets near the Learning studios.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anderson\AppData\Local\Microsoft\Windows\Temporary Internet Files\Content.Outlook\AAOG0FGF\20161226_164047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821" y="3556001"/>
            <a:ext cx="3702747" cy="20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nderson\AppData\Local\Microsoft\Windows\Temporary Internet Files\Content.Outlook\AAOG0FGF\20161226_164032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94953" y="3569357"/>
            <a:ext cx="3702749" cy="20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30" y="2420888"/>
            <a:ext cx="165522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796136" y="4096019"/>
            <a:ext cx="320384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hand dryers are very loud.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2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2800" dirty="0">
                <a:solidFill>
                  <a:schemeClr val="accent4"/>
                </a:solidFill>
              </a:rPr>
              <a:t>The museum has lots of different things in it. It has objects about…</a:t>
            </a: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2779"/>
          <a:stretch/>
        </p:blipFill>
        <p:spPr bwMode="auto">
          <a:xfrm>
            <a:off x="107504" y="1839068"/>
            <a:ext cx="1587218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956" y="353722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Space</a:t>
            </a:r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Animals</a:t>
            </a:r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Scotland</a:t>
            </a:r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7" y="4230368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26" y="5775717"/>
            <a:ext cx="366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Science and technology</a:t>
            </a:r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41" y="4322326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21130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64288" y="37071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Fashion</a:t>
            </a:r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92868" y="5452552"/>
            <a:ext cx="1470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Art and design</a:t>
            </a:r>
          </a:p>
        </p:txBody>
      </p:sp>
      <p:sp>
        <p:nvSpPr>
          <p:cNvPr id="9" name="AutoShape 12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50800" y="-25606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203200" y="-24082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18" y="4180280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381386" y="5856538"/>
            <a:ext cx="352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And things from all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372531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at the museum </a:t>
            </a:r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will…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628800"/>
            <a:ext cx="82296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are visiting the National Museum of Scotland on</a:t>
            </a:r>
          </a:p>
          <a:p>
            <a:pPr marL="0" indent="0" algn="ctr">
              <a:buNone/>
            </a:pPr>
            <a:endParaRPr lang="en-GB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 dirty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 sz="11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3212976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04" y="4293096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75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See lots of interesting things.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800" dirty="0">
                <a:solidFill>
                  <a:sysClr val="windowText" lastClr="000000"/>
                </a:solidFill>
              </a:rPr>
              <a:t>Some things we will have seen before and some might be new.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5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Listen and learn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ecs lis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113488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bout AAC, Picture Symbols, Supports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9291"/>
            <a:ext cx="1584176" cy="1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924944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0" y="69269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get to touch some objects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W:\LP\Images\Schools\potential images for schools programme\handling box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3916"/>
            <a:ext cx="3149667" cy="20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:\LP\Images\Schools\General School Images June14\CR4A9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4279"/>
            <a:ext cx="3149667" cy="20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8364" y="1750631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can see the ‘please touch’ sign on an object then we can touch it! If not, don’t touch the object.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4583" y="3653084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4678" y="5348005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are in a workshop, the Enabler or our Teacher will tell us what objects we are allowed to touch.</a:t>
            </a:r>
          </a:p>
        </p:txBody>
      </p:sp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 we are going to learn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about…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64770" y="3068960"/>
            <a:ext cx="6336704" cy="13681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might see…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If you want to add in pictures of some of the museums’ objects you can search the collections here: 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http://www.nms.ac.uk/explore/search-our-collections/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tx1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1754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03" y="773832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can find out more about them.</a:t>
            </a: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2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Panels on the wall and labels in the cases will tell us about the things we see.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1312" y="4374943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might be touchscreen computers where we can find out more.</a:t>
            </a:r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1200" dirty="0">
                <a:solidFill>
                  <a:prstClr val="black"/>
                </a:solidFill>
                <a:latin typeface="+mn-lt"/>
              </a:rPr>
              <a:t>We might 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sz="2400" dirty="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852936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need a break or want to ask a question about the museum we can talk to someone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at the museum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They wear uniforms that look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15616" y="5934829"/>
            <a:ext cx="3322712" cy="68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Enabler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5672" y="5987415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800" dirty="0">
                <a:solidFill>
                  <a:prstClr val="black"/>
                </a:solidFill>
              </a:rPr>
              <a:t>Visitor Experience Assistant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8173"/>
            <a:ext cx="1450404" cy="33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2016224" cy="3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will leave the museum 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 dirty="0">
                <a:solidFill>
                  <a:schemeClr val="tx1"/>
                </a:solidFill>
              </a:rPr>
              <a:t>And go back to school.</a:t>
            </a: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We are travelling to the museum by…</a:t>
            </a: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740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90451" y="371703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59" y="3723828"/>
            <a:ext cx="7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18292" y="3731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86031" y="3743715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7976" y="6093296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Car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70692" y="611685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4351" y="6130415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Coach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21603" y="6093296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Minibus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803845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go into the museum through this entrance</a:t>
            </a:r>
            <a:r>
              <a:rPr lang="en-GB" sz="2800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 dirty="0">
                <a:solidFill>
                  <a:prstClr val="black"/>
                </a:solidFill>
                <a:latin typeface="+mn-lt"/>
              </a:rPr>
              <a:t>We can go through the revolving doors or push a button to go in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sz="2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the museum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Entrance </a:t>
            </a:r>
            <a:r>
              <a:rPr lang="en-GB" sz="32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busy.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52" y="2281346"/>
            <a:ext cx="4517299" cy="457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" y="1359813"/>
            <a:ext cx="9036496" cy="911943"/>
          </a:xfrm>
        </p:spPr>
        <p:txBody>
          <a:bodyPr/>
          <a:lstStyle/>
          <a:p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 might meet an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Enabler.</a:t>
            </a:r>
            <a:r>
              <a:rPr lang="en-GB" sz="3200" dirty="0">
                <a:solidFill>
                  <a:schemeClr val="tx1"/>
                </a:solidFill>
              </a:rPr>
              <a:t> They wear uniforms that look like this</a:t>
            </a:r>
            <a:r>
              <a:rPr kumimoji="0" lang="en-GB" sz="3200" b="0" i="0" u="none" strike="noStrike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Arial"/>
                <a:cs typeface="Arial"/>
              </a:rPr>
              <a:t>and might be wearing face masks</a:t>
            </a:r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GB" sz="3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4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We might meet a Visitor Experience Assistant. They wear uniforms that look like this and might be wearing face masks.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5" y="2521192"/>
            <a:ext cx="3813795" cy="41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69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:\LP\Images\Schools\General School Images June14\CR4A9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0" y="1531192"/>
            <a:ext cx="3624087" cy="22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:\LP\DeptWork\Enablers\Schools\Additional Support Needs in schools\Photos\Group 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5530"/>
            <a:ext cx="3484514" cy="23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04482" y="1565503"/>
            <a:ext cx="2902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can leave our bags and coats in the white tubs in the lunch room while we explore.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673" y="373153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tub will have a number on it. Our school name will be on a sign which tells us which number.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02" y="1531192"/>
            <a:ext cx="1072766" cy="9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95" y="1501534"/>
            <a:ext cx="1072767" cy="9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0507" y="5877272"/>
            <a:ext cx="806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 this room can be busy and noisy with other school pupils in.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2506" y="980728"/>
            <a:ext cx="806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will go into the Museum’s group space.</a:t>
            </a:r>
          </a:p>
        </p:txBody>
      </p:sp>
    </p:spTree>
    <p:extLst>
      <p:ext uri="{BB962C8B-B14F-4D97-AF65-F5344CB8AC3E}">
        <p14:creationId xmlns:p14="http://schemas.microsoft.com/office/powerpoint/2010/main" val="32647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3038253"/>
            <a:ext cx="4330824" cy="3024634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 kern="1200" noProof="0" dirty="0">
                <a:solidFill>
                  <a:prstClr val="black"/>
                </a:solidFill>
                <a:ea typeface="+mj-ea"/>
                <a:cs typeface="+mj-cs"/>
              </a:rPr>
              <a:t>We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can eat </a:t>
            </a:r>
            <a:r>
              <a:rPr lang="en-GB" sz="2800" b="0" kern="1200" dirty="0">
                <a:solidFill>
                  <a:prstClr val="black"/>
                </a:solidFill>
                <a:ea typeface="+mj-ea"/>
                <a:cs typeface="+mj-cs"/>
              </a:rPr>
              <a:t>our snack and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packed lunch here.</a:t>
            </a:r>
            <a:endParaRPr lang="en-GB" sz="2800" noProof="0" dirty="0"/>
          </a:p>
          <a:p>
            <a:pPr marL="0" indent="0" algn="ctr">
              <a:buNone/>
            </a:pPr>
            <a:endParaRPr kumimoji="0" lang="en-GB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2800" b="0" kern="1200" noProof="0" dirty="0">
                <a:solidFill>
                  <a:prstClr val="black"/>
                </a:solidFill>
                <a:ea typeface="+mj-ea"/>
                <a:cs typeface="+mj-cs"/>
              </a:rPr>
              <a:t>We will have our lunch at ………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3" descr="W:\LP\Images\Schools\General School Images June14\CR4A9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939136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9" y="1124744"/>
            <a:ext cx="1972005" cy="190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86292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3af6e-f5a9-4978-bbe0-738ec86b3625" xsi:nil="true"/>
    <lcf76f155ced4ddcb4097134ff3c332f xmlns="fa0e4497-3b6e-46c5-ba7a-e6493251689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6" ma:contentTypeDescription="Create a new document." ma:contentTypeScope="" ma:versionID="71e1c969d489498604db0054500fddfa">
  <xsd:schema xmlns:xsd="http://www.w3.org/2001/XMLSchema" xmlns:xs="http://www.w3.org/2001/XMLSchema" xmlns:p="http://schemas.microsoft.com/office/2006/metadata/properties" xmlns:ns2="fa0e4497-3b6e-46c5-ba7a-e6493251689d" xmlns:ns3="73d83fe1-b1d9-4c63-96e8-1376c7cbbf8c" xmlns:ns4="dd93af6e-f5a9-4978-bbe0-738ec86b3625" targetNamespace="http://schemas.microsoft.com/office/2006/metadata/properties" ma:root="true" ma:fieldsID="5b3164286d49c9ac3caf64c7aa146ed1" ns2:_="" ns3:_="" ns4:_="">
    <xsd:import namespace="fa0e4497-3b6e-46c5-ba7a-e6493251689d"/>
    <xsd:import namespace="73d83fe1-b1d9-4c63-96e8-1376c7cbbf8c"/>
    <xsd:import namespace="dd93af6e-f5a9-4978-bbe0-738ec86b3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425a57-0ff4-4ffb-a787-0f07631a80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3af6e-f5a9-4978-bbe0-738ec86b362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c83ad0d-bd67-4540-b3f0-9ab69244e116}" ma:internalName="TaxCatchAll" ma:showField="CatchAllData" ma:web="73d83fe1-b1d9-4c63-96e8-1376c7cbbf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725965-C05F-47BC-A95E-9C2562E42424}">
  <ds:schemaRefs>
    <ds:schemaRef ds:uri="http://schemas.openxmlformats.org/package/2006/metadata/core-properties"/>
    <ds:schemaRef ds:uri="73d83fe1-b1d9-4c63-96e8-1376c7cbbf8c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fa0e4497-3b6e-46c5-ba7a-e6493251689d"/>
    <ds:schemaRef ds:uri="dd93af6e-f5a9-4978-bbe0-738ec86b362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757E75-25E3-4028-9842-FA8248400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0e4497-3b6e-46c5-ba7a-e6493251689d"/>
    <ds:schemaRef ds:uri="73d83fe1-b1d9-4c63-96e8-1376c7cbbf8c"/>
    <ds:schemaRef ds:uri="dd93af6e-f5a9-4978-bbe0-738ec86b3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2F8346-A4A5-4B9B-BBED-4F8F0694D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TotalTime>271</TotalTime>
  <Words>657</Words>
  <Application>Microsoft Office PowerPoint</Application>
  <PresentationFormat>On-screen Show (4:3)</PresentationFormat>
  <Paragraphs>83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</vt:lpstr>
      <vt:lpstr>Blue Top Slide</vt:lpstr>
      <vt:lpstr>We are going to the National Museum of Scotland</vt:lpstr>
      <vt:lpstr>PowerPoint Presentation</vt:lpstr>
      <vt:lpstr>We are travelling to the museum by…</vt:lpstr>
      <vt:lpstr>Museum Entrance</vt:lpstr>
      <vt:lpstr>This is the museum Entrance Hall</vt:lpstr>
      <vt:lpstr>We might meet an Enabler. They wear uniforms that look like this and might be wearing face masks </vt:lpstr>
      <vt:lpstr>We might meet a Visitor Experience Assistant. They wear uniforms that look like this and might be wearing face masks. </vt:lpstr>
      <vt:lpstr>PowerPoint Presentation</vt:lpstr>
      <vt:lpstr>PowerPoint Presentation</vt:lpstr>
      <vt:lpstr>These are toilets on Level 0 in the Entrance Hall. </vt:lpstr>
      <vt:lpstr>From the Entrance Hall we will go up the stairs to get to the Grand Gallery. We can also take the lift. </vt:lpstr>
      <vt:lpstr>We will move around the museum in a group. It might be busy and noisy with people talking.</vt:lpstr>
      <vt:lpstr>PowerPoint Presentation</vt:lpstr>
      <vt:lpstr>We might visit the learning studios on Level 4. They look like a classroom with tables and chairs.</vt:lpstr>
      <vt:lpstr>To get to the Learning Centre we can use the escalator or the stairs.</vt:lpstr>
      <vt:lpstr>The museum also has lifts.</vt:lpstr>
      <vt:lpstr>There are toilets near the Learning studios. </vt:lpstr>
      <vt:lpstr>The museum has lots of different things in it. It has objects about…</vt:lpstr>
      <vt:lpstr>While we are at the museum we will…</vt:lpstr>
      <vt:lpstr>PowerPoint Presentation</vt:lpstr>
      <vt:lpstr>Listen and learn</vt:lpstr>
      <vt:lpstr>We might get to touch some objects</vt:lpstr>
      <vt:lpstr>Today we are going to learn about…</vt:lpstr>
      <vt:lpstr>We might see…</vt:lpstr>
      <vt:lpstr>We can find out more about them.</vt:lpstr>
      <vt:lpstr>We might hear…</vt:lpstr>
      <vt:lpstr>PowerPoint Presentation</vt:lpstr>
      <vt:lpstr>We will leave the museum at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lastModifiedBy>Lucy Neville</cp:lastModifiedBy>
  <cp:revision>57</cp:revision>
  <dcterms:created xsi:type="dcterms:W3CDTF">2016-12-07T15:32:26Z</dcterms:created>
  <dcterms:modified xsi:type="dcterms:W3CDTF">2022-05-15T11:56:59Z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  <property fmtid="{D5CDD505-2E9C-101B-9397-08002B2CF9AE}" pid="3" name="MediaServiceImageTags">
    <vt:lpwstr/>
  </property>
</Properties>
</file>