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0"/>
  </p:notesMasterIdLst>
  <p:handoutMasterIdLst>
    <p:handoutMasterId r:id="rId31"/>
  </p:handoutMasterIdLst>
  <p:sldIdLst>
    <p:sldId id="268" r:id="rId6"/>
    <p:sldId id="260" r:id="rId7"/>
    <p:sldId id="258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C7819-AA99-2ABE-B115-173894A4A1E1}" v="442" dt="2020-11-03T10:11:14.931"/>
    <p1510:client id="{D74E642D-94D2-44E3-B6FC-3C8024734175}" v="184" dt="2020-11-17T10:59:33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slide" Target="slides/slide21.xml" Id="rId26" /><Relationship Type="http://schemas.openxmlformats.org/officeDocument/2006/relationships/slide" Target="slides/slide16.xml" Id="rId21" /><Relationship Type="http://schemas.openxmlformats.org/officeDocument/2006/relationships/theme" Target="theme/theme1.xml" Id="rId34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viewProps" Target="viewProps.xml" Id="rId33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slide" Target="slides/slide24.xml" Id="rId29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presProps" Target="presProps.xml" Id="rId32" /><Relationship Type="http://schemas.microsoft.com/office/2015/10/relationships/revisionInfo" Target="revisionInfo.xml" Id="rId37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slide" Target="slides/slide23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handoutMaster" Target="handoutMasters/handoutMaster1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slide" Target="slides/slide22.xml" Id="rId27" /><Relationship Type="http://schemas.openxmlformats.org/officeDocument/2006/relationships/notesMaster" Target="notesMasters/notesMaster1.xml" Id="rId30" /><Relationship Type="http://schemas.openxmlformats.org/officeDocument/2006/relationships/tableStyles" Target="tableStyles.xml" Id="rId35" /><Relationship Type="http://schemas.openxmlformats.org/officeDocument/2006/relationships/slide" Target="slides/slide3.xml" Id="rId8" /><Relationship Type="http://schemas.openxmlformats.org/officeDocument/2006/relationships/customXml" Target="../customXml/item3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48EEC-21C3-7E42-A66C-45567BF83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9390-5399-A14D-9A1E-6EAAD2726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B4D9D-C699-C941-B8FB-7F28C6112BB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AAB2C-600C-A248-8A2D-C8CC0D7474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68093-924B-7F41-95DD-E6D33247C1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5917A-A803-7A43-88AA-D14DB3C8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8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3743-9207-B241-9DFD-44893C04DC6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7D16F-5906-364A-A8F4-E34C2859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Struthiomimus: </a:t>
            </a:r>
            <a:r>
              <a:rPr lang="en-US" b="1" dirty="0" err="1"/>
              <a:t>stroo</a:t>
            </a:r>
            <a:r>
              <a:rPr lang="en-US" b="1" dirty="0"/>
              <a:t>-thee-oh-my-</a:t>
            </a:r>
            <a:r>
              <a:rPr lang="en-US" b="1" dirty="0" err="1"/>
              <a:t>mus</a:t>
            </a:r>
            <a:endParaRPr lang="en-US" b="1" dirty="0" err="1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b="1" dirty="0">
              <a:latin typeface="Calibri"/>
              <a:cs typeface="Calibri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Stegosaurus: </a:t>
            </a:r>
            <a:r>
              <a:rPr lang="en-US" b="1" dirty="0" err="1"/>
              <a:t>stegga</a:t>
            </a:r>
            <a:r>
              <a:rPr lang="en-US" b="1" dirty="0"/>
              <a:t>-saw-</a:t>
            </a:r>
            <a:r>
              <a:rPr lang="en-US" b="1" dirty="0" err="1"/>
              <a:t>rus</a:t>
            </a:r>
            <a:endParaRPr lang="en-US" b="1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cs typeface="Calibri"/>
              </a:rPr>
              <a:t>Pliosaur</a:t>
            </a:r>
            <a:r>
              <a:rPr lang="en-US" b="1" dirty="0">
                <a:cs typeface="Calibri"/>
              </a:rPr>
              <a:t>: ply-oh-</a:t>
            </a:r>
            <a:r>
              <a:rPr lang="en-US" b="1" dirty="0" err="1">
                <a:cs typeface="Calibri"/>
              </a:rPr>
              <a:t>saur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Parasaurolophus: </a:t>
            </a:r>
            <a:r>
              <a:rPr lang="en-US" b="1" dirty="0" err="1"/>
              <a:t>parra</a:t>
            </a:r>
            <a:r>
              <a:rPr lang="en-US" b="1" dirty="0"/>
              <a:t>-saw-</a:t>
            </a:r>
            <a:r>
              <a:rPr lang="en-US" b="1" dirty="0" err="1"/>
              <a:t>rollo</a:t>
            </a:r>
            <a:r>
              <a:rPr lang="en-US" b="1" dirty="0"/>
              <a:t>-</a:t>
            </a:r>
            <a:r>
              <a:rPr lang="en-US" b="1" dirty="0" err="1"/>
              <a:t>fus</a:t>
            </a:r>
            <a:endParaRPr lang="en-US" b="1" dirty="0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 dirty="0" err="1"/>
              <a:t>Morganucodon</a:t>
            </a:r>
            <a:r>
              <a:rPr lang="en-US" b="1" dirty="0"/>
              <a:t>: more-</a:t>
            </a:r>
            <a:r>
              <a:rPr lang="en-US" b="1" dirty="0" err="1"/>
              <a:t>gan</a:t>
            </a:r>
            <a:r>
              <a:rPr lang="en-US" b="1" dirty="0"/>
              <a:t>-you-co-don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Ichthyosaur: ick-thee-oh-sore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28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Tyrannosaurus rex: tie-</a:t>
            </a:r>
            <a:r>
              <a:rPr lang="en-US" b="1" dirty="0" err="1"/>
              <a:t>ranna</a:t>
            </a:r>
            <a:r>
              <a:rPr lang="en-US" b="1" dirty="0"/>
              <a:t>-saw-</a:t>
            </a:r>
            <a:r>
              <a:rPr lang="en-US" b="1" dirty="0" err="1"/>
              <a:t>rus</a:t>
            </a:r>
            <a:r>
              <a:rPr lang="en-US" b="1" dirty="0"/>
              <a:t> rex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Send the image to the back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keep the logo (in footer box) on top of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Send the image to the back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keep the logo (in footer box) on top of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Send the image to the back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keep the logo (in footer box) on top of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Send the image to the back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keep the logo (in footer box) on top of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9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Triceratops:  try-serra-tops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Pterosaur: </a:t>
            </a:r>
            <a:r>
              <a:rPr lang="en-US" b="1" dirty="0" err="1"/>
              <a:t>ter</a:t>
            </a:r>
            <a:r>
              <a:rPr lang="en-US" b="1" dirty="0"/>
              <a:t>-oh-sore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8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Ammonite: </a:t>
            </a:r>
            <a:r>
              <a:rPr lang="en-US" b="1" dirty="0" err="1"/>
              <a:t>amma</a:t>
            </a:r>
            <a:r>
              <a:rPr lang="en-US" b="1" dirty="0"/>
              <a:t>-night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D16F-5906-364A-A8F4-E34C285983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3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76180-C82F-354E-9D1D-32292A0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EBCC1F4-AEA8-CF4A-BB1B-A9DC77A3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342281"/>
            <a:ext cx="10515600" cy="838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Event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D8D3D0-DE71-3E4A-8AF0-BC200AC1FE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2557221"/>
            <a:ext cx="10515600" cy="272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enter names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BD306-5637-0548-9281-DB137166274A}"/>
              </a:ext>
            </a:extLst>
          </p:cNvPr>
          <p:cNvSpPr txBox="1"/>
          <p:nvPr userDrawn="1"/>
        </p:nvSpPr>
        <p:spPr>
          <a:xfrm>
            <a:off x="828000" y="5873857"/>
            <a:ext cx="52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latin typeface="Arial" panose="020B0604020202020204" pitchFamily="34" charset="0"/>
                <a:cs typeface="Arial" panose="020B0604020202020204" pitchFamily="34" charset="0"/>
              </a:rPr>
              <a:t>The event will start shortly</a:t>
            </a:r>
          </a:p>
        </p:txBody>
      </p:sp>
    </p:spTree>
    <p:extLst>
      <p:ext uri="{BB962C8B-B14F-4D97-AF65-F5344CB8AC3E}">
        <p14:creationId xmlns:p14="http://schemas.microsoft.com/office/powerpoint/2010/main" val="26619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0B65-92CA-EC49-86AB-654983CCE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000" y="1375444"/>
            <a:ext cx="10515600" cy="83828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4E160-A978-7E4D-97FB-EC958FEB7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1CEBC-B0DA-3948-BB38-D89ED7BA1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603662"/>
            <a:ext cx="8423275" cy="364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146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116C-89A9-1545-A172-545006507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7300"/>
            <a:ext cx="9652087" cy="5017770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4DCCD-B58C-0949-8F61-F2A9F02C0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9A7C-128B-8B4E-A4C4-A8350080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396F83-1F66-4A40-A6E6-19DE1D66B1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69160FE7-DEC0-6848-9333-4465CF087648}"/>
              </a:ext>
            </a:extLst>
          </p:cNvPr>
          <p:cNvSpPr txBox="1">
            <a:spLocks/>
          </p:cNvSpPr>
          <p:nvPr userDrawn="1"/>
        </p:nvSpPr>
        <p:spPr>
          <a:xfrm>
            <a:off x="828000" y="4171323"/>
            <a:ext cx="9144000" cy="84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FFFFFF"/>
                </a:solidFill>
                <a:latin typeface="Arial" panose="020B0604020202020204"/>
              </a:rPr>
              <a:t>Thank you for joining us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F6E0942-8DEC-D34E-AF5B-32CF298EDA25}"/>
              </a:ext>
            </a:extLst>
          </p:cNvPr>
          <p:cNvSpPr txBox="1">
            <a:spLocks/>
          </p:cNvSpPr>
          <p:nvPr userDrawn="1"/>
        </p:nvSpPr>
        <p:spPr>
          <a:xfrm>
            <a:off x="828000" y="1317928"/>
            <a:ext cx="9144000" cy="84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i="1">
                <a:solidFill>
                  <a:srgbClr val="FFFFFF"/>
                </a:solidFill>
                <a:latin typeface="Arial" panose="020B0604020202020204"/>
              </a:rPr>
              <a:t>The event has now ended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7547C-780E-6D48-B7F5-02FDCEED8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266" y="5119985"/>
            <a:ext cx="3028124" cy="8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9A7C-128B-8B4E-A4C4-A8350080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396F83-1F66-4A40-A6E6-19DE1D66B1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9F2F1-3BE8-D84E-8F0B-33A16102D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90287" y="365125"/>
            <a:ext cx="1296000" cy="360000"/>
          </a:xfrm>
          <a:prstGeom prst="rect">
            <a:avLst/>
          </a:prstGeom>
          <a:blipFill dpi="0" rotWithShape="1">
            <a:blip r:embed="rId7">
              <a:alphaModFix amt="80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3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1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E86DF-35DB-439C-A7DB-9060BB7A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B65C3-9907-4338-B88F-AE51D166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34D2-052C-48DC-B7C4-20B3B978E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33BC-FE12-4E01-A9B3-25C0B6036B9B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8EF9-7FFC-44C7-A43F-55D1EAC45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45464-7AB3-4B55-BB32-1F544CEBA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7EEB-EFD2-4FF0-A13C-3B12975EA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40DC6C-FB10-9A4A-B03E-07CB2644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dinosaur&#10;&#10;Description automatically generated">
            <a:extLst>
              <a:ext uri="{FF2B5EF4-FFF2-40B4-BE49-F238E27FC236}">
                <a16:creationId xmlns:a16="http://schemas.microsoft.com/office/drawing/2014/main" id="{C8A6CA01-C64E-41C2-B8D2-EA83C53B72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82D56-1CE1-4FB5-9AB3-F72A5AC8ECBF}"/>
              </a:ext>
            </a:extLst>
          </p:cNvPr>
          <p:cNvSpPr txBox="1"/>
          <p:nvPr/>
        </p:nvSpPr>
        <p:spPr>
          <a:xfrm>
            <a:off x="704863" y="615273"/>
            <a:ext cx="570807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Dino-yes or 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cs typeface="Arial"/>
              </a:rPr>
              <a:t>dino</a:t>
            </a: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-no?</a:t>
            </a:r>
            <a:endParaRPr lang="en-US" sz="6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3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079B4-94AC-4364-B9F1-4F2B6177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47632-7EDB-42E1-985D-16FC063A0A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C6BE61-C192-4589-9BB2-CEB6930D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91" y="-2068721"/>
            <a:ext cx="11674549" cy="85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4C4FE-F9B7-4AA5-A182-94021F8A214E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070F2-547B-4628-A246-40D711B1744F}"/>
              </a:ext>
            </a:extLst>
          </p:cNvPr>
          <p:cNvSpPr txBox="1"/>
          <p:nvPr/>
        </p:nvSpPr>
        <p:spPr>
          <a:xfrm>
            <a:off x="1925379" y="4141933"/>
            <a:ext cx="66294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i="0" u="none" strike="noStrike" dirty="0">
                <a:effectLst/>
                <a:latin typeface="Arial"/>
                <a:cs typeface="Arial"/>
              </a:rPr>
              <a:t>Not all pre-historic animals were huge. This tiny </a:t>
            </a:r>
            <a:r>
              <a:rPr lang="en-GB" sz="2400" dirty="0">
                <a:latin typeface="Arial"/>
                <a:cs typeface="Arial"/>
              </a:rPr>
              <a:t>creature </a:t>
            </a:r>
            <a:r>
              <a:rPr lang="en-GB" sz="2400" i="0" u="none" strike="noStrike" dirty="0">
                <a:effectLst/>
                <a:latin typeface="Arial"/>
                <a:cs typeface="Arial"/>
              </a:rPr>
              <a:t>was only about the size of a </a:t>
            </a:r>
            <a:r>
              <a:rPr lang="en-GB" sz="2400" dirty="0">
                <a:latin typeface="Arial"/>
                <a:cs typeface="Arial"/>
              </a:rPr>
              <a:t>small mouse</a:t>
            </a:r>
            <a:r>
              <a:rPr lang="en-GB" sz="2400" i="0" u="none" strike="noStrike" dirty="0">
                <a:effectLst/>
                <a:latin typeface="Arial"/>
                <a:cs typeface="Arial"/>
              </a:rPr>
              <a:t>. </a:t>
            </a: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18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2E95B-782A-4B44-9381-09E1C008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3A455-D8A2-4E99-8444-B655105E7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EAA160-B682-4025-8535-C860ABAC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2" y="729197"/>
            <a:ext cx="83915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D4CF6-A813-40A5-98D9-AD35DB22CA66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2BCE2-A0F3-4544-9465-B37382131DFD}"/>
              </a:ext>
            </a:extLst>
          </p:cNvPr>
          <p:cNvSpPr txBox="1"/>
          <p:nvPr/>
        </p:nvSpPr>
        <p:spPr>
          <a:xfrm>
            <a:off x="2336505" y="4615658"/>
            <a:ext cx="6204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u="none" strike="noStrike">
                <a:effectLst/>
                <a:latin typeface="Arial" panose="020B0604020202020204" pitchFamily="34" charset="0"/>
              </a:rPr>
              <a:t>Can you find the animal’s eye? This would have been helpful for it seeing clearly in deep water. 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0411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5FB103-6B74-4819-829D-DC262684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CDF56F8-D1D9-42D8-A06E-E1D2A4E9AA7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73" b="86667" l="6409" r="91050">
                        <a14:foregroundMark x1="91160" y1="40180" x2="91160" y2="40180"/>
                        <a14:foregroundMark x1="18453" y1="13694" x2="18453" y2="13694"/>
                        <a14:foregroundMark x1="8840" y1="13874" x2="8840" y2="13874"/>
                        <a14:foregroundMark x1="7293" y1="14775" x2="7293" y2="14775"/>
                        <a14:foregroundMark x1="6409" y1="14595" x2="6409" y2="14595"/>
                        <a14:foregroundMark x1="33923" y1="20180" x2="33923" y2="20180"/>
                        <a14:backgroundMark x1="48619" y1="43063" x2="48619" y2="43063"/>
                        <a14:backgroundMark x1="48840" y1="39279" x2="48840" y2="39279"/>
                        <a14:backgroundMark x1="48066" y1="33694" x2="48066" y2="33694"/>
                        <a14:backgroundMark x1="45746" y1="34775" x2="45746" y2="34775"/>
                        <a14:backgroundMark x1="46740" y1="45946" x2="46740" y2="45946"/>
                        <a14:backgroundMark x1="45304" y1="32072" x2="45304" y2="32072"/>
                        <a14:backgroundMark x1="42652" y1="34414" x2="42652" y2="34414"/>
                        <a14:backgroundMark x1="54144" y1="37477" x2="54144" y2="37477"/>
                        <a14:backgroundMark x1="54807" y1="36577" x2="54807" y2="36577"/>
                        <a14:backgroundMark x1="55912" y1="41261" x2="55912" y2="41261"/>
                        <a14:backgroundMark x1="57901" y1="41802" x2="57901" y2="41802"/>
                        <a14:backgroundMark x1="59779" y1="43604" x2="59779" y2="43604"/>
                        <a14:backgroundMark x1="79448" y1="37658" x2="79448" y2="37658"/>
                        <a14:backgroundMark x1="77348" y1="42342" x2="77348" y2="42342"/>
                        <a14:backgroundMark x1="79890" y1="42703" x2="79890" y2="42703"/>
                        <a14:backgroundMark x1="75359" y1="48649" x2="75359" y2="48649"/>
                        <a14:backgroundMark x1="32707" y1="29369" x2="32707" y2="29369"/>
                        <a14:backgroundMark x1="33591" y1="21261" x2="33591" y2="21261"/>
                        <a14:backgroundMark x1="32376" y1="20721" x2="32376" y2="2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9" b="413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794D8-287C-47A5-A93C-F48BD059A8A3}"/>
              </a:ext>
            </a:extLst>
          </p:cNvPr>
          <p:cNvSpPr txBox="1"/>
          <p:nvPr/>
        </p:nvSpPr>
        <p:spPr>
          <a:xfrm>
            <a:off x="567733" y="951732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37DA-226E-4883-BFE6-E099F68AB4CE}"/>
              </a:ext>
            </a:extLst>
          </p:cNvPr>
          <p:cNvSpPr txBox="1"/>
          <p:nvPr/>
        </p:nvSpPr>
        <p:spPr>
          <a:xfrm>
            <a:off x="270021" y="4105294"/>
            <a:ext cx="41105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u="none" strike="noStrike">
                <a:effectLst/>
                <a:latin typeface="Arial" panose="020B0604020202020204" pitchFamily="34" charset="0"/>
              </a:rPr>
              <a:t>This fearsome carnivore had extra-strong teeth which could crunch through bone!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2383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40DC6C-FB10-9A4A-B03E-07CB2644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dinosaur&#10;&#10;Description automatically generated">
            <a:extLst>
              <a:ext uri="{FF2B5EF4-FFF2-40B4-BE49-F238E27FC236}">
                <a16:creationId xmlns:a16="http://schemas.microsoft.com/office/drawing/2014/main" id="{C8A6CA01-C64E-41C2-B8D2-EA83C53B72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82D56-1CE1-4FB5-9AB3-F72A5AC8ECBF}"/>
              </a:ext>
            </a:extLst>
          </p:cNvPr>
          <p:cNvSpPr txBox="1"/>
          <p:nvPr/>
        </p:nvSpPr>
        <p:spPr>
          <a:xfrm>
            <a:off x="300826" y="2996966"/>
            <a:ext cx="57080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"/>
                <a:cs typeface="Arial"/>
              </a:rPr>
              <a:t>Let’s find out!</a:t>
            </a:r>
            <a:endParaRPr lang="en-US" sz="6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47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dinosaur&#10;&#10;Description automatically generated">
            <a:extLst>
              <a:ext uri="{FF2B5EF4-FFF2-40B4-BE49-F238E27FC236}">
                <a16:creationId xmlns:a16="http://schemas.microsoft.com/office/drawing/2014/main" id="{83303A60-3E48-DA40-9FAC-27BE4A9477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04" b="85007" l="7031" r="91016">
                        <a14:foregroundMark x1="33984" y1="16167" x2="33984" y2="16167"/>
                        <a14:foregroundMark x1="91113" y1="24381" x2="91113" y2="24381"/>
                        <a14:foregroundMark x1="8691" y1="42373" x2="8691" y2="42373"/>
                        <a14:foregroundMark x1="8008" y1="75880" x2="8008" y2="75880"/>
                        <a14:foregroundMark x1="25879" y1="85007" x2="25879" y2="85007"/>
                        <a14:foregroundMark x1="25488" y1="11734" x2="25488" y2="11734"/>
                        <a14:foregroundMark x1="7031" y1="40808" x2="7031" y2="408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387" y="0"/>
            <a:ext cx="9753600" cy="7302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253313" y="550759"/>
            <a:ext cx="4689773" cy="1938992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algn="l" rtl="0" fontAlgn="base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Dino-yes!</a:t>
            </a:r>
          </a:p>
          <a:p>
            <a:pPr fontAlgn="base"/>
            <a:r>
              <a:rPr lang="en-GB" sz="2400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Triceratops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Cretaceous 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)​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was a herbivore who often had to defend itself from predatory carnivores</a:t>
            </a:r>
            <a:r>
              <a:rPr lang="en-GB" sz="2400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CFBBC-0031-6449-B7CD-54AE7098DAF4}"/>
              </a:ext>
            </a:extLst>
          </p:cNvPr>
          <p:cNvSpPr txBox="1"/>
          <p:nvPr/>
        </p:nvSpPr>
        <p:spPr>
          <a:xfrm>
            <a:off x="848106" y="4702002"/>
            <a:ext cx="569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1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6879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F41192-0FA4-C041-8F46-CDB56C77007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42" r="94875">
                        <a14:foregroundMark x1="8042" y1="22815" x2="8042" y2="22815"/>
                        <a14:foregroundMark x1="94875" y1="38741" x2="94875" y2="38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29" b="-16729"/>
          <a:stretch/>
        </p:blipFill>
        <p:spPr bwMode="auto">
          <a:xfrm>
            <a:off x="1060256" y="0"/>
            <a:ext cx="11131744" cy="62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5176618" y="4319522"/>
            <a:ext cx="6711270" cy="1938992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fontAlgn="base"/>
            <a:r>
              <a:rPr lang="en-GB" sz="2400" dirty="0">
                <a:latin typeface="Arial"/>
                <a:cs typeface="Arial"/>
              </a:rPr>
              <a:t>Dino-no!</a:t>
            </a:r>
          </a:p>
          <a:p>
            <a:pPr fontAlgn="base"/>
            <a:r>
              <a:rPr lang="en-GB" sz="2400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Pterosaurs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(Jurassic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 ​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were neither dinosaurs nor birds. Instead they were flying reptiles. </a:t>
            </a:r>
            <a:endParaRPr lang="en-GB" sz="240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  <a:p>
            <a:pPr fontAlgn="base"/>
            <a:endParaRPr lang="en-GB" sz="240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6FAA2-CE2F-F74C-A12F-60357C4C2184}"/>
              </a:ext>
            </a:extLst>
          </p:cNvPr>
          <p:cNvSpPr txBox="1"/>
          <p:nvPr/>
        </p:nvSpPr>
        <p:spPr>
          <a:xfrm>
            <a:off x="2573117" y="3796301"/>
            <a:ext cx="1611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2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329102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7034323" y="3061885"/>
            <a:ext cx="4306777" cy="2308324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algn="l" rtl="0" fontAlgn="base"/>
            <a:endParaRPr lang="en-GB" sz="2400" i="0" u="sng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Dino-no!</a:t>
            </a:r>
          </a:p>
          <a:p>
            <a:pPr fontAlgn="base"/>
            <a:r>
              <a:rPr lang="en-GB" sz="2400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Ammonites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(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Cretaceous 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​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were marine molluscs, related to squid, cuttlefish and octopuses.</a:t>
            </a:r>
            <a:endParaRPr lang="en-US" sz="240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6B8646-CB06-A74F-B095-E85DE26D21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4C5DCE-A6B0-CC44-972D-850334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713" y="0"/>
            <a:ext cx="613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464F64-39B3-FA4C-B80C-020773E17F66}"/>
              </a:ext>
            </a:extLst>
          </p:cNvPr>
          <p:cNvSpPr txBox="1"/>
          <p:nvPr/>
        </p:nvSpPr>
        <p:spPr>
          <a:xfrm>
            <a:off x="6843823" y="142201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3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89599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FB670BB-E0F5-914D-80E7-7899FF6EF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3" b="89955" l="7314" r="94400">
                        <a14:foregroundMark x1="11657" y1="9707" x2="11657" y2="9707"/>
                        <a14:foregroundMark x1="18743" y1="21783" x2="18743" y2="21783"/>
                        <a14:foregroundMark x1="14171" y1="24041" x2="14171" y2="24041"/>
                        <a14:foregroundMark x1="7486" y1="10948" x2="7486" y2="10948"/>
                        <a14:foregroundMark x1="16343" y1="8691" x2="16343" y2="8691"/>
                        <a14:foregroundMark x1="43943" y1="10045" x2="43943" y2="10045"/>
                        <a14:foregroundMark x1="32914" y1="6998" x2="32914" y2="6998"/>
                        <a14:foregroundMark x1="33429" y1="6772" x2="33429" y2="6772"/>
                        <a14:foregroundMark x1="35314" y1="6998" x2="35314" y2="6998"/>
                        <a14:foregroundMark x1="41886" y1="10271" x2="41886" y2="10271"/>
                        <a14:foregroundMark x1="24571" y1="39278" x2="24571" y2="39278"/>
                        <a14:foregroundMark x1="19371" y1="42212" x2="19371" y2="42212"/>
                        <a14:foregroundMark x1="23143" y1="45260" x2="23143" y2="45260"/>
                        <a14:foregroundMark x1="24286" y1="50000" x2="24286" y2="50000"/>
                        <a14:foregroundMark x1="26229" y1="51016" x2="26229" y2="51016"/>
                        <a14:foregroundMark x1="27314" y1="58804" x2="27314" y2="58804"/>
                        <a14:foregroundMark x1="29600" y1="68736" x2="29600" y2="68736"/>
                        <a14:foregroundMark x1="37829" y1="72460" x2="37829" y2="72460"/>
                        <a14:foregroundMark x1="32629" y1="73702" x2="32629" y2="73702"/>
                        <a14:foregroundMark x1="28114" y1="76749" x2="28114" y2="76749"/>
                        <a14:foregroundMark x1="24800" y1="77765" x2="24800" y2="77765"/>
                        <a14:foregroundMark x1="25543" y1="77201" x2="25543" y2="77201"/>
                        <a14:foregroundMark x1="25086" y1="75056" x2="25086" y2="75056"/>
                        <a14:foregroundMark x1="22171" y1="72799" x2="22171" y2="72799"/>
                        <a14:foregroundMark x1="17314" y1="67720" x2="17314" y2="67720"/>
                        <a14:foregroundMark x1="54286" y1="57788" x2="54286" y2="57788"/>
                        <a14:foregroundMark x1="65086" y1="64786" x2="65086" y2="64786"/>
                        <a14:foregroundMark x1="53829" y1="35779" x2="53829" y2="35779"/>
                        <a14:foregroundMark x1="53943" y1="26298" x2="53943" y2="26298"/>
                        <a14:foregroundMark x1="54686" y1="30700" x2="54686" y2="30700"/>
                        <a14:foregroundMark x1="46857" y1="26185" x2="46857" y2="26185"/>
                        <a14:foregroundMark x1="43543" y1="28217" x2="43543" y2="28217"/>
                        <a14:foregroundMark x1="63257" y1="10948" x2="63257" y2="10948"/>
                        <a14:foregroundMark x1="83257" y1="10722" x2="83257" y2="10722"/>
                        <a14:foregroundMark x1="92171" y1="40971" x2="92171" y2="40971"/>
                        <a14:foregroundMark x1="92057" y1="26298" x2="92057" y2="26298"/>
                        <a14:foregroundMark x1="94457" y1="27991" x2="94457" y2="27991"/>
                        <a14:foregroundMark x1="50000" y1="41309" x2="50000" y2="41309"/>
                        <a14:foregroundMark x1="48971" y1="38262" x2="48971" y2="38262"/>
                        <a14:foregroundMark x1="46571" y1="39503" x2="46571" y2="39503"/>
                        <a14:foregroundMark x1="49257" y1="37472" x2="49257" y2="37472"/>
                        <a14:foregroundMark x1="52171" y1="36682" x2="52171" y2="36682"/>
                        <a14:foregroundMark x1="18000" y1="8465" x2="18000" y2="8465"/>
                        <a14:foregroundMark x1="7714" y1="45034" x2="7714" y2="45034"/>
                        <a14:foregroundMark x1="7600" y1="52257" x2="7600" y2="52257"/>
                        <a14:foregroundMark x1="7314" y1="46953" x2="7314" y2="46953"/>
                        <a14:foregroundMark x1="36457" y1="6772" x2="36457" y2="6772"/>
                        <a14:foregroundMark x1="36857" y1="6998" x2="36857" y2="6998"/>
                        <a14:foregroundMark x1="37714" y1="7788" x2="37714" y2="7788"/>
                        <a14:foregroundMark x1="38114" y1="8804" x2="38114" y2="8804"/>
                        <a14:foregroundMark x1="38971" y1="10722" x2="38971" y2="10722"/>
                        <a14:foregroundMark x1="40400" y1="15011" x2="40400" y2="15011"/>
                        <a14:foregroundMark x1="41029" y1="15801" x2="41029" y2="15801"/>
                        <a14:foregroundMark x1="41771" y1="13995" x2="41771" y2="13995"/>
                        <a14:foregroundMark x1="42686" y1="9707" x2="42686" y2="9707"/>
                        <a14:foregroundMark x1="44400" y1="9707" x2="44400" y2="9707"/>
                        <a14:foregroundMark x1="45543" y1="9255" x2="45543" y2="9255"/>
                        <a14:foregroundMark x1="46971" y1="9707" x2="46971" y2="9707"/>
                        <a14:foregroundMark x1="50286" y1="10045" x2="50286" y2="10045"/>
                        <a14:foregroundMark x1="51486" y1="10045" x2="51486" y2="10045"/>
                        <a14:foregroundMark x1="54171" y1="10497" x2="54171" y2="10497"/>
                        <a14:foregroundMark x1="56057" y1="10271" x2="56057" y2="10271"/>
                        <a14:foregroundMark x1="58743" y1="10271" x2="58743" y2="10271"/>
                        <a14:foregroundMark x1="57086" y1="10497" x2="57086" y2="10497"/>
                        <a14:foregroundMark x1="58514" y1="10722" x2="58514" y2="10722"/>
                        <a14:foregroundMark x1="60514" y1="10722" x2="60514" y2="10722"/>
                        <a14:foregroundMark x1="64400" y1="11061" x2="64400" y2="11061"/>
                        <a14:foregroundMark x1="67600" y1="10722" x2="67600" y2="10722"/>
                        <a14:foregroundMark x1="71771" y1="10497" x2="71771" y2="10497"/>
                        <a14:foregroundMark x1="70286" y1="10722" x2="70286" y2="10722"/>
                        <a14:foregroundMark x1="73029" y1="10271" x2="73029" y2="10271"/>
                        <a14:foregroundMark x1="76686" y1="10045" x2="76686" y2="10045"/>
                        <a14:foregroundMark x1="74400" y1="10722" x2="74400" y2="10722"/>
                        <a14:foregroundMark x1="54457" y1="47065" x2="54457" y2="47065"/>
                        <a14:foregroundMark x1="42057" y1="50564" x2="42057" y2="50564"/>
                        <a14:foregroundMark x1="35429" y1="39729" x2="35429" y2="39729"/>
                        <a14:foregroundMark x1="34171" y1="39503" x2="34171" y2="39503"/>
                        <a14:foregroundMark x1="34571" y1="51242" x2="34571" y2="51242"/>
                        <a14:foregroundMark x1="19600" y1="57788" x2="19600" y2="57788"/>
                        <a14:foregroundMark x1="34400" y1="80023" x2="34400" y2="80023"/>
                        <a14:foregroundMark x1="29486" y1="81490" x2="29486" y2="81490"/>
                        <a14:foregroundMark x1="25600" y1="79684" x2="25600" y2="79684"/>
                        <a14:foregroundMark x1="26343" y1="79007" x2="26343" y2="79007"/>
                        <a14:foregroundMark x1="30114" y1="79233" x2="30114" y2="79233"/>
                        <a14:foregroundMark x1="35714" y1="78217" x2="35714" y2="78217"/>
                        <a14:foregroundMark x1="38229" y1="77540" x2="38229" y2="77540"/>
                        <a14:foregroundMark x1="41886" y1="59255" x2="41886" y2="59255"/>
                        <a14:foregroundMark x1="40743" y1="54966" x2="40743" y2="54966"/>
                        <a14:foregroundMark x1="44686" y1="50790" x2="44686" y2="50790"/>
                        <a14:foregroundMark x1="48971" y1="59029" x2="48971" y2="59029"/>
                        <a14:foregroundMark x1="50629" y1="57223" x2="50629" y2="57223"/>
                        <a14:foregroundMark x1="54057" y1="53047" x2="54057" y2="53047"/>
                        <a14:foregroundMark x1="56343" y1="51016" x2="56343" y2="51016"/>
                        <a14:foregroundMark x1="59600" y1="50226" x2="59600" y2="50226"/>
                        <a14:foregroundMark x1="59771" y1="45485" x2="59771" y2="45485"/>
                        <a14:foregroundMark x1="57714" y1="47291" x2="57714" y2="47291"/>
                        <a14:foregroundMark x1="59086" y1="55305" x2="59086" y2="55305"/>
                        <a14:foregroundMark x1="56571" y1="67043" x2="56571" y2="67043"/>
                        <a14:foregroundMark x1="58343" y1="72235" x2="58343" y2="72235"/>
                        <a14:foregroundMark x1="60914" y1="75734" x2="60914" y2="75734"/>
                        <a14:foregroundMark x1="62514" y1="74266" x2="62514" y2="74266"/>
                        <a14:foregroundMark x1="59486" y1="73251" x2="59486" y2="73251"/>
                        <a14:foregroundMark x1="60914" y1="69526" x2="60914" y2="69526"/>
                        <a14:foregroundMark x1="60914" y1="50564" x2="60914" y2="50564"/>
                        <a14:foregroundMark x1="59086" y1="42551" x2="59086" y2="42551"/>
                        <a14:foregroundMark x1="61029" y1="43567" x2="61029" y2="43567"/>
                        <a14:foregroundMark x1="63029" y1="42551" x2="63029" y2="42551"/>
                        <a14:foregroundMark x1="64286" y1="40068" x2="64286" y2="40068"/>
                        <a14:foregroundMark x1="65714" y1="39278" x2="65714" y2="39278"/>
                        <a14:foregroundMark x1="68114" y1="36230" x2="68114" y2="36230"/>
                        <a14:foregroundMark x1="66171" y1="36795" x2="66171" y2="36795"/>
                        <a14:foregroundMark x1="67486" y1="39503" x2="67486" y2="39503"/>
                        <a14:foregroundMark x1="68971" y1="44244" x2="68971" y2="44244"/>
                        <a14:foregroundMark x1="70400" y1="37810" x2="70400" y2="37810"/>
                        <a14:foregroundMark x1="75029" y1="32280" x2="75029" y2="32280"/>
                        <a14:backgroundMark x1="2629" y1="5305" x2="2629" y2="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197" r="6458" b="14197"/>
          <a:stretch/>
        </p:blipFill>
        <p:spPr bwMode="auto">
          <a:xfrm>
            <a:off x="-337705" y="199043"/>
            <a:ext cx="12192000" cy="65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7770669" y="3919421"/>
            <a:ext cx="4511385" cy="2677656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algn="l" rtl="0" fontAlgn="base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Dino-yes!</a:t>
            </a:r>
          </a:p>
          <a:p>
            <a:pPr fontAlgn="base"/>
            <a:r>
              <a:rPr lang="en-GB" sz="2400" i="0" u="sng" dirty="0">
                <a:solidFill>
                  <a:schemeClr val="bg1"/>
                </a:solidFill>
                <a:effectLst/>
                <a:latin typeface="Arial"/>
                <a:cs typeface="Arial"/>
              </a:rPr>
              <a:t>Struthiomimus</a:t>
            </a:r>
            <a:r>
              <a:rPr lang="en-GB" sz="240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 (Cretaceous</a:t>
            </a:r>
            <a:endParaRPr lang="en-GB" sz="2400" u="sng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Era</a:t>
            </a:r>
            <a:r>
              <a:rPr lang="en-GB" sz="240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)​</a:t>
            </a:r>
            <a:r>
              <a:rPr lang="en-GB" sz="240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n-GB" sz="240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belonged to a group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GB" sz="240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of dinosaurs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40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called </a:t>
            </a:r>
            <a:r>
              <a:rPr lang="en-GB" sz="2400" i="0" u="none" strike="noStrike" dirty="0" err="1">
                <a:solidFill>
                  <a:schemeClr val="bg1"/>
                </a:solidFill>
                <a:effectLst/>
                <a:latin typeface="Arial"/>
                <a:cs typeface="Arial"/>
              </a:rPr>
              <a:t>Ornithomimosaurs</a:t>
            </a:r>
            <a:r>
              <a:rPr lang="en-GB" sz="240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, which means “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bird mimic</a:t>
            </a:r>
            <a:r>
              <a:rPr lang="en-GB" sz="2400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 lizards”.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6B8646-CB06-A74F-B095-E85DE26D21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64F64-39B3-FA4C-B80C-020773E17F66}"/>
              </a:ext>
            </a:extLst>
          </p:cNvPr>
          <p:cNvSpPr txBox="1"/>
          <p:nvPr/>
        </p:nvSpPr>
        <p:spPr>
          <a:xfrm>
            <a:off x="1341378" y="433252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4</a:t>
            </a:r>
            <a:endParaRPr lang="en-US" sz="10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45C07B-8CD5-4CC8-9DF6-270636B4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645FF8-6CE1-46BB-9B35-104230374D2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2" b="79848" l="6847" r="92297">
                        <a14:foregroundMark x1="6990" y1="39544" x2="6990" y2="39544"/>
                        <a14:foregroundMark x1="92297" y1="45437" x2="92297" y2="45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18" b="12518"/>
          <a:stretch>
            <a:fillRect/>
          </a:stretch>
        </p:blipFill>
        <p:spPr bwMode="auto">
          <a:xfrm>
            <a:off x="1688936" y="55026"/>
            <a:ext cx="10503064" cy="59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21A24-E36B-44F9-978A-CD03DD68C05C}"/>
              </a:ext>
            </a:extLst>
          </p:cNvPr>
          <p:cNvSpPr txBox="1"/>
          <p:nvPr/>
        </p:nvSpPr>
        <p:spPr>
          <a:xfrm>
            <a:off x="506186" y="3165348"/>
            <a:ext cx="4022271" cy="3416320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algn="l" rtl="0" fontAlgn="base"/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Dino-yes!</a:t>
            </a:r>
          </a:p>
          <a:p>
            <a:pPr fontAlgn="base"/>
            <a:r>
              <a:rPr lang="en-GB" sz="2400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Stegosaurus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(Jurassic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)​</a:t>
            </a:r>
            <a:r>
              <a:rPr lang="en-GB" sz="2400" dirty="0">
                <a:solidFill>
                  <a:srgbClr val="FFFFFF"/>
                </a:solidFill>
                <a:latin typeface="Segoe UI"/>
                <a:cs typeface="Segoe UI"/>
              </a:rPr>
              <a:t> had 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bony plates along its back and tail. They might have be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en used 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for defence, to control its body temperature, or to make it look more impressive!</a:t>
            </a:r>
            <a:endParaRPr lang="en-GB" sz="240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7953E-9F8D-4264-B9C2-BF986FAAC8C8}"/>
              </a:ext>
            </a:extLst>
          </p:cNvPr>
          <p:cNvSpPr txBox="1"/>
          <p:nvPr/>
        </p:nvSpPr>
        <p:spPr>
          <a:xfrm>
            <a:off x="7411425" y="4950452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5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85410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09537F-275C-4B53-8460-45A8198C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C1743-F884-4D17-9B3D-D74A24DC76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95EE26-CBE6-486F-983A-603016427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7484" r="7070" b="14243"/>
          <a:stretch/>
        </p:blipFill>
        <p:spPr bwMode="auto">
          <a:xfrm>
            <a:off x="3637114" y="823582"/>
            <a:ext cx="8404355" cy="41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4D1CD-039A-42CB-9D22-FD526EAC74F8}"/>
              </a:ext>
            </a:extLst>
          </p:cNvPr>
          <p:cNvSpPr txBox="1"/>
          <p:nvPr/>
        </p:nvSpPr>
        <p:spPr>
          <a:xfrm>
            <a:off x="212314" y="4950452"/>
            <a:ext cx="9338086" cy="1569660"/>
          </a:xfrm>
          <a:prstGeom prst="rect">
            <a:avLst/>
          </a:prstGeom>
          <a:noFill/>
        </p:spPr>
        <p:txBody>
          <a:bodyPr wrap="square" lIns="72000" tIns="45720" rIns="91440" bIns="45720" rtlCol="0" anchor="t">
            <a:spAutoFit/>
          </a:bodyPr>
          <a:lstStyle/>
          <a:p>
            <a:pPr algn="l" rtl="0" fontAlgn="base"/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Dino-no!</a:t>
            </a:r>
          </a:p>
          <a:p>
            <a:pPr algn="l" rtl="0" fontAlgn="base"/>
            <a:r>
              <a:rPr lang="en-GB" sz="2400" u="sng" dirty="0">
                <a:solidFill>
                  <a:srgbClr val="FFFFFF"/>
                </a:solidFill>
                <a:latin typeface="Arial"/>
                <a:cs typeface="Arial"/>
              </a:rPr>
              <a:t>Plesiosaurs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(Jurassic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)​</a:t>
            </a:r>
            <a:r>
              <a:rPr lang="en-GB" sz="2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were large and powerful marine reptiles. They ate fish, squid and other sea-creatures, using their long necks to swipe at prey.</a:t>
            </a:r>
            <a:endParaRPr lang="en-US" sz="240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8F467-BBC4-4806-9282-B05F641593C2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639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4DA86-88C4-634D-B405-ADCD01AB6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490287" y="365125"/>
            <a:ext cx="1296000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45F1C9-E579-CF43-A805-D043E5F87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9311" y="864825"/>
            <a:ext cx="8303890" cy="4875575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Arial"/>
                <a:ea typeface="+mn-lt"/>
                <a:cs typeface="+mn-lt"/>
              </a:rPr>
              <a:t>Dinosaurs roamed the earth from 250 to 65 million years ago. They were not the only animals around at that time.  </a:t>
            </a:r>
            <a:endParaRPr lang="en-GB" sz="3200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Arial"/>
                <a:ea typeface="+mn-lt"/>
                <a:cs typeface="+mn-lt"/>
              </a:rPr>
              <a:t>Which of these animals from National Museums Scotland are </a:t>
            </a:r>
            <a:r>
              <a:rPr lang="en-GB" sz="3200" dirty="0" err="1">
                <a:latin typeface="Arial"/>
                <a:ea typeface="+mn-lt"/>
                <a:cs typeface="+mn-lt"/>
              </a:rPr>
              <a:t>dino</a:t>
            </a:r>
            <a:r>
              <a:rPr lang="en-GB" sz="3200" dirty="0">
                <a:latin typeface="Arial"/>
                <a:ea typeface="+mn-lt"/>
                <a:cs typeface="+mn-lt"/>
              </a:rPr>
              <a:t>-yes and which are </a:t>
            </a:r>
            <a:r>
              <a:rPr lang="en-GB" sz="3200" dirty="0" err="1">
                <a:latin typeface="Arial"/>
                <a:ea typeface="+mn-lt"/>
                <a:cs typeface="+mn-lt"/>
              </a:rPr>
              <a:t>dino</a:t>
            </a:r>
            <a:r>
              <a:rPr lang="en-GB" sz="3200" dirty="0">
                <a:latin typeface="Arial"/>
                <a:ea typeface="+mn-lt"/>
                <a:cs typeface="+mn-lt"/>
              </a:rPr>
              <a:t>-no?</a:t>
            </a:r>
            <a:endParaRPr lang="en-US" sz="3200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319C28-E80D-4D7B-B193-080D4B8C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29764-2826-41C4-81CC-8CE5DE924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44D33A-1228-401A-BE9B-E66061A4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6" b="89823" l="9922" r="92167">
                        <a14:foregroundMark x1="92167" y1="60398" x2="92167" y2="6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57" y="266256"/>
            <a:ext cx="9441148" cy="55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FFC0A-E2CC-4C1E-9293-494E5DEFC2F5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DEC3A-5358-43B4-A5B4-5C09B2FAE351}"/>
              </a:ext>
            </a:extLst>
          </p:cNvPr>
          <p:cNvSpPr txBox="1"/>
          <p:nvPr/>
        </p:nvSpPr>
        <p:spPr>
          <a:xfrm>
            <a:off x="712604" y="4361530"/>
            <a:ext cx="752912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Dino-yes!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2400" i="0" u="sng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2400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Parasaurolophus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(Cretaceous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)​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had this 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bony crest on top of its head. Inside it was hollow, with different chambers and passages. These may have helped him to make deep, echoey sounds.</a:t>
            </a:r>
            <a:endParaRPr lang="en-GB" sz="2400" i="0" dirty="0"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91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079B4-94AC-4364-B9F1-4F2B6177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47632-7EDB-42E1-985D-16FC063A0A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C6BE61-C192-4589-9BB2-CEB6930D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91" y="-2068721"/>
            <a:ext cx="11674549" cy="85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4C4FE-F9B7-4AA5-A182-94021F8A214E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070F2-547B-4628-A246-40D711B1744F}"/>
              </a:ext>
            </a:extLst>
          </p:cNvPr>
          <p:cNvSpPr txBox="1"/>
          <p:nvPr/>
        </p:nvSpPr>
        <p:spPr>
          <a:xfrm>
            <a:off x="807779" y="4275053"/>
            <a:ext cx="662940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2400" dirty="0">
                <a:solidFill>
                  <a:srgbClr val="FFFFFF"/>
                </a:solidFill>
                <a:effectLst/>
                <a:latin typeface="Arial"/>
                <a:cs typeface="Arial"/>
              </a:rPr>
              <a:t>Dino-no!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2400" u="sng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GB" sz="2400" u="sng" dirty="0" err="1">
                <a:solidFill>
                  <a:srgbClr val="FFFFFF"/>
                </a:solidFill>
                <a:effectLst/>
                <a:latin typeface="Arial"/>
                <a:cs typeface="Arial"/>
              </a:rPr>
              <a:t>Morganucodon</a:t>
            </a:r>
            <a:r>
              <a:rPr lang="en-GB" sz="240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(late Triassic/early Jurassic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dirty="0">
                <a:solidFill>
                  <a:srgbClr val="FFFFFF"/>
                </a:solidFill>
                <a:effectLst/>
                <a:latin typeface="Arial"/>
                <a:cs typeface="Arial"/>
              </a:rPr>
              <a:t>)​</a:t>
            </a:r>
            <a:r>
              <a:rPr lang="en-GB" sz="240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was </a:t>
            </a:r>
            <a:r>
              <a:rPr lang="en-GB" sz="240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one of the very earliest mammals.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It liked to eat insects.</a:t>
            </a:r>
            <a:endParaRPr lang="en-GB" sz="240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3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2E95B-782A-4B44-9381-09E1C008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3A455-D8A2-4E99-8444-B655105E7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EAA160-B682-4025-8535-C860ABAC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2" y="729197"/>
            <a:ext cx="83915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D4CF6-A813-40A5-98D9-AD35DB22CA66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2BCE2-A0F3-4544-9465-B37382131DFD}"/>
              </a:ext>
            </a:extLst>
          </p:cNvPr>
          <p:cNvSpPr txBox="1"/>
          <p:nvPr/>
        </p:nvSpPr>
        <p:spPr>
          <a:xfrm>
            <a:off x="567732" y="4275053"/>
            <a:ext cx="1001540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Dino-no!</a:t>
            </a:r>
          </a:p>
          <a:p>
            <a:pPr fontAlgn="base"/>
            <a:r>
              <a:rPr lang="en-GB" sz="2400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Ichthyosaur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(Jurassic 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)​ was a marine reptile. The first complete Ichthyosaur fossil 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was found around 1811 by a 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twelve-year-old girl</a:t>
            </a:r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 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en-GB" sz="240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called Mary Anning. As an adult, she became a famous fossil-collector.</a:t>
            </a:r>
            <a:r>
              <a:rPr lang="en-GB" sz="240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  <a:endParaRPr lang="en-GB"/>
          </a:p>
          <a:p>
            <a:pPr algn="l" rtl="0" fontAlgn="base"/>
            <a:r>
              <a:rPr lang="en-GB" sz="240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l" rtl="0" fontAlgn="base"/>
            <a:r>
              <a:rPr lang="en-GB" sz="24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11526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5FB103-6B74-4819-829D-DC262684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CDF56F8-D1D9-42D8-A06E-E1D2A4E9AA7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73" b="86667" l="6409" r="91050">
                        <a14:foregroundMark x1="91160" y1="40180" x2="91160" y2="40180"/>
                        <a14:foregroundMark x1="18453" y1="13694" x2="18453" y2="13694"/>
                        <a14:foregroundMark x1="8840" y1="13874" x2="8840" y2="13874"/>
                        <a14:foregroundMark x1="7293" y1="14775" x2="7293" y2="14775"/>
                        <a14:foregroundMark x1="6409" y1="14595" x2="6409" y2="14595"/>
                        <a14:foregroundMark x1="33923" y1="20180" x2="33923" y2="20180"/>
                        <a14:backgroundMark x1="48619" y1="43063" x2="48619" y2="43063"/>
                        <a14:backgroundMark x1="48840" y1="39279" x2="48840" y2="39279"/>
                        <a14:backgroundMark x1="48066" y1="33694" x2="48066" y2="33694"/>
                        <a14:backgroundMark x1="45746" y1="34775" x2="45746" y2="34775"/>
                        <a14:backgroundMark x1="46740" y1="45946" x2="46740" y2="45946"/>
                        <a14:backgroundMark x1="45304" y1="32072" x2="45304" y2="32072"/>
                        <a14:backgroundMark x1="42652" y1="34414" x2="42652" y2="34414"/>
                        <a14:backgroundMark x1="54144" y1="37477" x2="54144" y2="37477"/>
                        <a14:backgroundMark x1="54807" y1="36577" x2="54807" y2="36577"/>
                        <a14:backgroundMark x1="55912" y1="41261" x2="55912" y2="41261"/>
                        <a14:backgroundMark x1="57901" y1="41802" x2="57901" y2="41802"/>
                        <a14:backgroundMark x1="59779" y1="43604" x2="59779" y2="43604"/>
                        <a14:backgroundMark x1="79448" y1="37658" x2="79448" y2="37658"/>
                        <a14:backgroundMark x1="77348" y1="42342" x2="77348" y2="42342"/>
                        <a14:backgroundMark x1="79890" y1="42703" x2="79890" y2="42703"/>
                        <a14:backgroundMark x1="75359" y1="48649" x2="75359" y2="48649"/>
                        <a14:backgroundMark x1="32707" y1="29369" x2="32707" y2="29369"/>
                        <a14:backgroundMark x1="33591" y1="21261" x2="33591" y2="21261"/>
                        <a14:backgroundMark x1="32376" y1="20721" x2="32376" y2="2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9" b="4139"/>
          <a:stretch>
            <a:fillRect/>
          </a:stretch>
        </p:blipFill>
        <p:spPr bwMode="auto">
          <a:xfrm>
            <a:off x="-5195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794D8-287C-47A5-A93C-F48BD059A8A3}"/>
              </a:ext>
            </a:extLst>
          </p:cNvPr>
          <p:cNvSpPr txBox="1"/>
          <p:nvPr/>
        </p:nvSpPr>
        <p:spPr>
          <a:xfrm>
            <a:off x="567733" y="951732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37DA-226E-4883-BFE6-E099F68AB4CE}"/>
              </a:ext>
            </a:extLst>
          </p:cNvPr>
          <p:cNvSpPr txBox="1"/>
          <p:nvPr/>
        </p:nvSpPr>
        <p:spPr>
          <a:xfrm>
            <a:off x="270021" y="5136345"/>
            <a:ext cx="864422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i="0" u="none" strike="noStrike" dirty="0">
                <a:effectLst/>
                <a:latin typeface="Arial" panose="020B0604020202020204" pitchFamily="34" charset="0"/>
              </a:rPr>
              <a:t>Dino-yes!</a:t>
            </a:r>
          </a:p>
          <a:p>
            <a:r>
              <a:rPr lang="en-GB" sz="2400" b="1" i="0" u="sng" dirty="0">
                <a:solidFill>
                  <a:srgbClr val="FFFFFF"/>
                </a:solidFill>
                <a:effectLst/>
                <a:latin typeface="Arial"/>
                <a:cs typeface="Arial"/>
              </a:rPr>
              <a:t>Tyrannosaurus rex</a:t>
            </a:r>
            <a:r>
              <a:rPr lang="en-GB" sz="2400" b="1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 (Cretaceous </a:t>
            </a:r>
            <a:r>
              <a:rPr lang="en-GB" sz="2400" b="1" dirty="0">
                <a:solidFill>
                  <a:srgbClr val="FFFFFF"/>
                </a:solidFill>
                <a:latin typeface="Arial"/>
                <a:cs typeface="Arial"/>
              </a:rPr>
              <a:t>Era</a:t>
            </a:r>
            <a:r>
              <a:rPr lang="en-GB" sz="2400" b="1" i="0" dirty="0">
                <a:solidFill>
                  <a:srgbClr val="FFFFFF"/>
                </a:solidFill>
                <a:effectLst/>
                <a:latin typeface="Arial"/>
                <a:cs typeface="Arial"/>
              </a:rPr>
              <a:t>)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en-GB" sz="2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has a reputation as a fearsome predator. However, palaeontologists are not completely sure whether it hunted or scavenged for its food.</a:t>
            </a:r>
            <a:endParaRPr lang="en-GB" sz="2400" i="0" u="none" strike="noStrike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83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40DC6C-FB10-9A4A-B03E-07CB2644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dinosaur&#10;&#10;Description automatically generated">
            <a:extLst>
              <a:ext uri="{FF2B5EF4-FFF2-40B4-BE49-F238E27FC236}">
                <a16:creationId xmlns:a16="http://schemas.microsoft.com/office/drawing/2014/main" id="{C8A6CA01-C64E-41C2-B8D2-EA83C53B72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82D56-1CE1-4FB5-9AB3-F72A5AC8ECBF}"/>
              </a:ext>
            </a:extLst>
          </p:cNvPr>
          <p:cNvSpPr txBox="1"/>
          <p:nvPr/>
        </p:nvSpPr>
        <p:spPr>
          <a:xfrm>
            <a:off x="869963" y="1630936"/>
            <a:ext cx="57080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"/>
                <a:cs typeface="Arial"/>
              </a:rPr>
              <a:t>Well done!</a:t>
            </a:r>
            <a:endParaRPr lang="en-US" sz="60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2F0C4-331B-46D8-9583-72327749940A}"/>
              </a:ext>
            </a:extLst>
          </p:cNvPr>
          <p:cNvSpPr txBox="1"/>
          <p:nvPr/>
        </p:nvSpPr>
        <p:spPr>
          <a:xfrm>
            <a:off x="565163" y="3447534"/>
            <a:ext cx="493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Find out more about dinosaurs and other animals by visiting nms.ac.uk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01533-3D93-479F-9196-0CE952F44D05}"/>
              </a:ext>
            </a:extLst>
          </p:cNvPr>
          <p:cNvSpPr txBox="1"/>
          <p:nvPr/>
        </p:nvSpPr>
        <p:spPr>
          <a:xfrm>
            <a:off x="3352800" y="6355459"/>
            <a:ext cx="518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© National Museums Scotland,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Scottish Charity, No. SC011130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2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close up of a dinosaur&#10;&#10;Description automatically generated">
            <a:extLst>
              <a:ext uri="{FF2B5EF4-FFF2-40B4-BE49-F238E27FC236}">
                <a16:creationId xmlns:a16="http://schemas.microsoft.com/office/drawing/2014/main" id="{83303A60-3E48-DA40-9FAC-27BE4A9477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04" b="85007" l="7031" r="91016">
                        <a14:foregroundMark x1="33984" y1="16167" x2="33984" y2="16167"/>
                        <a14:foregroundMark x1="91113" y1="24381" x2="91113" y2="24381"/>
                        <a14:foregroundMark x1="8691" y1="42373" x2="8691" y2="42373"/>
                        <a14:foregroundMark x1="8008" y1="75880" x2="8008" y2="75880"/>
                        <a14:foregroundMark x1="25879" y1="85007" x2="25879" y2="85007"/>
                        <a14:foregroundMark x1="25488" y1="11734" x2="25488" y2="11734"/>
                        <a14:foregroundMark x1="7031" y1="40808" x2="7031" y2="408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387" y="0"/>
            <a:ext cx="9753600" cy="7302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1132800" y="1006790"/>
            <a:ext cx="4038600" cy="156966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2400">
                <a:latin typeface="Arial"/>
                <a:ea typeface="+mn-lt"/>
                <a:cs typeface="+mn-lt"/>
              </a:rPr>
              <a:t>Three sharp horns helped this animal to defend itself against ferocious predators.</a:t>
            </a:r>
            <a:endParaRPr lang="en-GB" sz="2400">
              <a:latin typeface="Arial"/>
              <a:cs typeface="Arial"/>
            </a:endParaRPr>
          </a:p>
          <a:p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CFBBC-0031-6449-B7CD-54AE7098DAF4}"/>
              </a:ext>
            </a:extLst>
          </p:cNvPr>
          <p:cNvSpPr txBox="1"/>
          <p:nvPr/>
        </p:nvSpPr>
        <p:spPr>
          <a:xfrm>
            <a:off x="848106" y="4702002"/>
            <a:ext cx="569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1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285066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F41192-0FA4-C041-8F46-CDB56C77007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42" r="94875">
                        <a14:foregroundMark x1="8042" y1="22815" x2="8042" y2="22815"/>
                        <a14:foregroundMark x1="94875" y1="38741" x2="94875" y2="38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29" b="-16729"/>
          <a:stretch/>
        </p:blipFill>
        <p:spPr bwMode="auto">
          <a:xfrm>
            <a:off x="1060256" y="0"/>
            <a:ext cx="11131744" cy="62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2573117" y="5427517"/>
            <a:ext cx="8106021" cy="83099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fontAlgn="base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You’d have to look up to see this Jurassic flyer. Its wings were formed by skin stretched over its front limbs.​</a:t>
            </a:r>
            <a:endParaRPr lang="en-GB" sz="240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6FAA2-CE2F-F74C-A12F-60357C4C2184}"/>
              </a:ext>
            </a:extLst>
          </p:cNvPr>
          <p:cNvSpPr txBox="1"/>
          <p:nvPr/>
        </p:nvSpPr>
        <p:spPr>
          <a:xfrm>
            <a:off x="2573117" y="3796301"/>
            <a:ext cx="1611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2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280903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6843823" y="3053226"/>
            <a:ext cx="4022651" cy="156966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fontAlgn="base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These curly creatures lived in the sea and could be up to two metres long.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GB" sz="240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6B8646-CB06-A74F-B095-E85DE26D21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4C5DCE-A6B0-CC44-972D-850334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713" y="0"/>
            <a:ext cx="613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464F64-39B3-FA4C-B80C-020773E17F66}"/>
              </a:ext>
            </a:extLst>
          </p:cNvPr>
          <p:cNvSpPr txBox="1"/>
          <p:nvPr/>
        </p:nvSpPr>
        <p:spPr>
          <a:xfrm>
            <a:off x="6843823" y="142201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3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261113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FB670BB-E0F5-914D-80E7-7899FF6EF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3" b="89955" l="7314" r="94400">
                        <a14:foregroundMark x1="11657" y1="9707" x2="11657" y2="9707"/>
                        <a14:foregroundMark x1="18743" y1="21783" x2="18743" y2="21783"/>
                        <a14:foregroundMark x1="14171" y1="24041" x2="14171" y2="24041"/>
                        <a14:foregroundMark x1="7486" y1="10948" x2="7486" y2="10948"/>
                        <a14:foregroundMark x1="16343" y1="8691" x2="16343" y2="8691"/>
                        <a14:foregroundMark x1="43943" y1="10045" x2="43943" y2="10045"/>
                        <a14:foregroundMark x1="32914" y1="6998" x2="32914" y2="6998"/>
                        <a14:foregroundMark x1="33429" y1="6772" x2="33429" y2="6772"/>
                        <a14:foregroundMark x1="35314" y1="6998" x2="35314" y2="6998"/>
                        <a14:foregroundMark x1="41886" y1="10271" x2="41886" y2="10271"/>
                        <a14:foregroundMark x1="24571" y1="39278" x2="24571" y2="39278"/>
                        <a14:foregroundMark x1="19371" y1="42212" x2="19371" y2="42212"/>
                        <a14:foregroundMark x1="23143" y1="45260" x2="23143" y2="45260"/>
                        <a14:foregroundMark x1="24286" y1="50000" x2="24286" y2="50000"/>
                        <a14:foregroundMark x1="26229" y1="51016" x2="26229" y2="51016"/>
                        <a14:foregroundMark x1="27314" y1="58804" x2="27314" y2="58804"/>
                        <a14:foregroundMark x1="29600" y1="68736" x2="29600" y2="68736"/>
                        <a14:foregroundMark x1="37829" y1="72460" x2="37829" y2="72460"/>
                        <a14:foregroundMark x1="32629" y1="73702" x2="32629" y2="73702"/>
                        <a14:foregroundMark x1="28114" y1="76749" x2="28114" y2="76749"/>
                        <a14:foregroundMark x1="24800" y1="77765" x2="24800" y2="77765"/>
                        <a14:foregroundMark x1="25543" y1="77201" x2="25543" y2="77201"/>
                        <a14:foregroundMark x1="25086" y1="75056" x2="25086" y2="75056"/>
                        <a14:foregroundMark x1="22171" y1="72799" x2="22171" y2="72799"/>
                        <a14:foregroundMark x1="17314" y1="67720" x2="17314" y2="67720"/>
                        <a14:foregroundMark x1="54286" y1="57788" x2="54286" y2="57788"/>
                        <a14:foregroundMark x1="65086" y1="64786" x2="65086" y2="64786"/>
                        <a14:foregroundMark x1="53829" y1="35779" x2="53829" y2="35779"/>
                        <a14:foregroundMark x1="53943" y1="26298" x2="53943" y2="26298"/>
                        <a14:foregroundMark x1="54686" y1="30700" x2="54686" y2="30700"/>
                        <a14:foregroundMark x1="46857" y1="26185" x2="46857" y2="26185"/>
                        <a14:foregroundMark x1="43543" y1="28217" x2="43543" y2="28217"/>
                        <a14:foregroundMark x1="63257" y1="10948" x2="63257" y2="10948"/>
                        <a14:foregroundMark x1="83257" y1="10722" x2="83257" y2="10722"/>
                        <a14:foregroundMark x1="92171" y1="40971" x2="92171" y2="40971"/>
                        <a14:foregroundMark x1="92057" y1="26298" x2="92057" y2="26298"/>
                        <a14:foregroundMark x1="94457" y1="27991" x2="94457" y2="27991"/>
                        <a14:foregroundMark x1="50000" y1="41309" x2="50000" y2="41309"/>
                        <a14:foregroundMark x1="48971" y1="38262" x2="48971" y2="38262"/>
                        <a14:foregroundMark x1="46571" y1="39503" x2="46571" y2="39503"/>
                        <a14:foregroundMark x1="49257" y1="37472" x2="49257" y2="37472"/>
                        <a14:foregroundMark x1="52171" y1="36682" x2="52171" y2="36682"/>
                        <a14:foregroundMark x1="18000" y1="8465" x2="18000" y2="8465"/>
                        <a14:foregroundMark x1="7714" y1="45034" x2="7714" y2="45034"/>
                        <a14:foregroundMark x1="7600" y1="52257" x2="7600" y2="52257"/>
                        <a14:foregroundMark x1="7314" y1="46953" x2="7314" y2="46953"/>
                        <a14:foregroundMark x1="36457" y1="6772" x2="36457" y2="6772"/>
                        <a14:foregroundMark x1="36857" y1="6998" x2="36857" y2="6998"/>
                        <a14:foregroundMark x1="37714" y1="7788" x2="37714" y2="7788"/>
                        <a14:foregroundMark x1="38114" y1="8804" x2="38114" y2="8804"/>
                        <a14:foregroundMark x1="38971" y1="10722" x2="38971" y2="10722"/>
                        <a14:foregroundMark x1="40400" y1="15011" x2="40400" y2="15011"/>
                        <a14:foregroundMark x1="41029" y1="15801" x2="41029" y2="15801"/>
                        <a14:foregroundMark x1="41771" y1="13995" x2="41771" y2="13995"/>
                        <a14:foregroundMark x1="42686" y1="9707" x2="42686" y2="9707"/>
                        <a14:foregroundMark x1="44400" y1="9707" x2="44400" y2="9707"/>
                        <a14:foregroundMark x1="45543" y1="9255" x2="45543" y2="9255"/>
                        <a14:foregroundMark x1="46971" y1="9707" x2="46971" y2="9707"/>
                        <a14:foregroundMark x1="50286" y1="10045" x2="50286" y2="10045"/>
                        <a14:foregroundMark x1="51486" y1="10045" x2="51486" y2="10045"/>
                        <a14:foregroundMark x1="54171" y1="10497" x2="54171" y2="10497"/>
                        <a14:foregroundMark x1="56057" y1="10271" x2="56057" y2="10271"/>
                        <a14:foregroundMark x1="58743" y1="10271" x2="58743" y2="10271"/>
                        <a14:foregroundMark x1="57086" y1="10497" x2="57086" y2="10497"/>
                        <a14:foregroundMark x1="58514" y1="10722" x2="58514" y2="10722"/>
                        <a14:foregroundMark x1="60514" y1="10722" x2="60514" y2="10722"/>
                        <a14:foregroundMark x1="64400" y1="11061" x2="64400" y2="11061"/>
                        <a14:foregroundMark x1="67600" y1="10722" x2="67600" y2="10722"/>
                        <a14:foregroundMark x1="71771" y1="10497" x2="71771" y2="10497"/>
                        <a14:foregroundMark x1="70286" y1="10722" x2="70286" y2="10722"/>
                        <a14:foregroundMark x1="73029" y1="10271" x2="73029" y2="10271"/>
                        <a14:foregroundMark x1="76686" y1="10045" x2="76686" y2="10045"/>
                        <a14:foregroundMark x1="74400" y1="10722" x2="74400" y2="10722"/>
                        <a14:foregroundMark x1="54457" y1="47065" x2="54457" y2="47065"/>
                        <a14:foregroundMark x1="42057" y1="50564" x2="42057" y2="50564"/>
                        <a14:foregroundMark x1="35429" y1="39729" x2="35429" y2="39729"/>
                        <a14:foregroundMark x1="34171" y1="39503" x2="34171" y2="39503"/>
                        <a14:foregroundMark x1="34571" y1="51242" x2="34571" y2="51242"/>
                        <a14:foregroundMark x1="19600" y1="57788" x2="19600" y2="57788"/>
                        <a14:foregroundMark x1="34400" y1="80023" x2="34400" y2="80023"/>
                        <a14:foregroundMark x1="29486" y1="81490" x2="29486" y2="81490"/>
                        <a14:foregroundMark x1="25600" y1="79684" x2="25600" y2="79684"/>
                        <a14:foregroundMark x1="26343" y1="79007" x2="26343" y2="79007"/>
                        <a14:foregroundMark x1="30114" y1="79233" x2="30114" y2="79233"/>
                        <a14:foregroundMark x1="35714" y1="78217" x2="35714" y2="78217"/>
                        <a14:foregroundMark x1="38229" y1="77540" x2="38229" y2="77540"/>
                        <a14:foregroundMark x1="41886" y1="59255" x2="41886" y2="59255"/>
                        <a14:foregroundMark x1="40743" y1="54966" x2="40743" y2="54966"/>
                        <a14:foregroundMark x1="44686" y1="50790" x2="44686" y2="50790"/>
                        <a14:foregroundMark x1="48971" y1="59029" x2="48971" y2="59029"/>
                        <a14:foregroundMark x1="50629" y1="57223" x2="50629" y2="57223"/>
                        <a14:foregroundMark x1="54057" y1="53047" x2="54057" y2="53047"/>
                        <a14:foregroundMark x1="56343" y1="51016" x2="56343" y2="51016"/>
                        <a14:foregroundMark x1="59600" y1="50226" x2="59600" y2="50226"/>
                        <a14:foregroundMark x1="59771" y1="45485" x2="59771" y2="45485"/>
                        <a14:foregroundMark x1="57714" y1="47291" x2="57714" y2="47291"/>
                        <a14:foregroundMark x1="59086" y1="55305" x2="59086" y2="55305"/>
                        <a14:foregroundMark x1="56571" y1="67043" x2="56571" y2="67043"/>
                        <a14:foregroundMark x1="58343" y1="72235" x2="58343" y2="72235"/>
                        <a14:foregroundMark x1="60914" y1="75734" x2="60914" y2="75734"/>
                        <a14:foregroundMark x1="62514" y1="74266" x2="62514" y2="74266"/>
                        <a14:foregroundMark x1="59486" y1="73251" x2="59486" y2="73251"/>
                        <a14:foregroundMark x1="60914" y1="69526" x2="60914" y2="69526"/>
                        <a14:foregroundMark x1="60914" y1="50564" x2="60914" y2="50564"/>
                        <a14:foregroundMark x1="59086" y1="42551" x2="59086" y2="42551"/>
                        <a14:foregroundMark x1="61029" y1="43567" x2="61029" y2="43567"/>
                        <a14:foregroundMark x1="63029" y1="42551" x2="63029" y2="42551"/>
                        <a14:foregroundMark x1="64286" y1="40068" x2="64286" y2="40068"/>
                        <a14:foregroundMark x1="65714" y1="39278" x2="65714" y2="39278"/>
                        <a14:foregroundMark x1="68114" y1="36230" x2="68114" y2="36230"/>
                        <a14:foregroundMark x1="66171" y1="36795" x2="66171" y2="36795"/>
                        <a14:foregroundMark x1="67486" y1="39503" x2="67486" y2="39503"/>
                        <a14:foregroundMark x1="68971" y1="44244" x2="68971" y2="44244"/>
                        <a14:foregroundMark x1="70400" y1="37810" x2="70400" y2="37810"/>
                        <a14:foregroundMark x1="75029" y1="32280" x2="75029" y2="32280"/>
                        <a14:backgroundMark x1="2629" y1="5305" x2="2629" y2="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197" r="6458" b="14197"/>
          <a:stretch/>
        </p:blipFill>
        <p:spPr bwMode="auto">
          <a:xfrm>
            <a:off x="0" y="259657"/>
            <a:ext cx="12192000" cy="65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61130-AFF6-F645-95BA-DAB7F8B5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3132-694B-9449-BED7-9A250B2F505A}"/>
              </a:ext>
            </a:extLst>
          </p:cNvPr>
          <p:cNvSpPr txBox="1"/>
          <p:nvPr/>
        </p:nvSpPr>
        <p:spPr>
          <a:xfrm>
            <a:off x="8193413" y="4129385"/>
            <a:ext cx="3848056" cy="156966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fontAlgn="base"/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this fast runner means “ostrich mimic”. Like its namesake, it was super-speedy. ​</a:t>
            </a:r>
            <a:endParaRPr lang="en-GB" sz="240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6B8646-CB06-A74F-B095-E85DE26D21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64F64-39B3-FA4C-B80C-020773E17F66}"/>
              </a:ext>
            </a:extLst>
          </p:cNvPr>
          <p:cNvSpPr txBox="1"/>
          <p:nvPr/>
        </p:nvSpPr>
        <p:spPr>
          <a:xfrm>
            <a:off x="1341378" y="433252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4</a:t>
            </a:r>
            <a:endParaRPr lang="en-US" sz="10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9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45C07B-8CD5-4CC8-9DF6-270636B4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645FF8-6CE1-46BB-9B35-104230374D2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62" b="79848" l="6847" r="92297">
                        <a14:foregroundMark x1="6990" y1="39544" x2="6990" y2="39544"/>
                        <a14:foregroundMark x1="92297" y1="45437" x2="92297" y2="45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18" b="12518"/>
          <a:stretch>
            <a:fillRect/>
          </a:stretch>
        </p:blipFill>
        <p:spPr bwMode="auto">
          <a:xfrm>
            <a:off x="1688936" y="55026"/>
            <a:ext cx="10503064" cy="59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21A24-E36B-44F9-978A-CD03DD68C05C}"/>
              </a:ext>
            </a:extLst>
          </p:cNvPr>
          <p:cNvSpPr txBox="1"/>
          <p:nvPr/>
        </p:nvSpPr>
        <p:spPr>
          <a:xfrm>
            <a:off x="595086" y="3441496"/>
            <a:ext cx="3831771" cy="230832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fontAlgn="base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This animal was well-protected, with four long spikes on the end of its tail. Bony plates along its back made it look even more impressive.​</a:t>
            </a:r>
            <a:endParaRPr lang="en-GB" sz="240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7953E-9F8D-4264-B9C2-BF986FAAC8C8}"/>
              </a:ext>
            </a:extLst>
          </p:cNvPr>
          <p:cNvSpPr txBox="1"/>
          <p:nvPr/>
        </p:nvSpPr>
        <p:spPr>
          <a:xfrm>
            <a:off x="7411425" y="4950452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>
                <a:latin typeface="Arial"/>
                <a:ea typeface="+mn-lt"/>
                <a:cs typeface="Arial"/>
              </a:rPr>
              <a:t>5</a:t>
            </a:r>
            <a:endParaRPr lang="en-US" sz="10000" b="1"/>
          </a:p>
        </p:txBody>
      </p:sp>
    </p:spTree>
    <p:extLst>
      <p:ext uri="{BB962C8B-B14F-4D97-AF65-F5344CB8AC3E}">
        <p14:creationId xmlns:p14="http://schemas.microsoft.com/office/powerpoint/2010/main" val="82493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09537F-275C-4B53-8460-45A8198C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C1743-F884-4D17-9B3D-D74A24DC76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95EE26-CBE6-486F-983A-603016427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7484" r="7070" b="14243"/>
          <a:stretch/>
        </p:blipFill>
        <p:spPr bwMode="auto">
          <a:xfrm>
            <a:off x="3637114" y="823582"/>
            <a:ext cx="8404355" cy="41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4D1CD-039A-42CB-9D22-FD526EAC74F8}"/>
              </a:ext>
            </a:extLst>
          </p:cNvPr>
          <p:cNvSpPr txBox="1"/>
          <p:nvPr/>
        </p:nvSpPr>
        <p:spPr>
          <a:xfrm>
            <a:off x="212314" y="4950452"/>
            <a:ext cx="3987546" cy="1200329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fontAlgn="base"/>
            <a:r>
              <a:rPr lang="en-GB" sz="2400" i="0" u="none" strike="noStrike">
                <a:effectLst/>
                <a:latin typeface="Arial" panose="020B0604020202020204" pitchFamily="34" charset="0"/>
              </a:rPr>
              <a:t>Four large flippers helped this animal to swim swiftly through the sea. </a:t>
            </a:r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8F467-BBC4-4806-9282-B05F641593C2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573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319C28-E80D-4D7B-B193-080D4B8C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29764-2826-41C4-81CC-8CE5DE924E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44D33A-1228-401A-BE9B-E66061A4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823" l="9922" r="92167">
                        <a14:foregroundMark x1="92167" y1="60398" x2="92167" y2="6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57" y="266256"/>
            <a:ext cx="9441148" cy="55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FFC0A-E2CC-4C1E-9293-494E5DEFC2F5}"/>
              </a:ext>
            </a:extLst>
          </p:cNvPr>
          <p:cNvSpPr txBox="1"/>
          <p:nvPr/>
        </p:nvSpPr>
        <p:spPr>
          <a:xfrm>
            <a:off x="567733" y="951732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/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DEC3A-5358-43B4-A5B4-5C09B2FAE351}"/>
              </a:ext>
            </a:extLst>
          </p:cNvPr>
          <p:cNvSpPr txBox="1"/>
          <p:nvPr/>
        </p:nvSpPr>
        <p:spPr>
          <a:xfrm>
            <a:off x="738581" y="4647280"/>
            <a:ext cx="6156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u="none" strike="noStrike">
                <a:effectLst/>
                <a:latin typeface="Arial" panose="020B0604020202020204" pitchFamily="34" charset="0"/>
              </a:rPr>
              <a:t>This bony crest forms part of </a:t>
            </a:r>
            <a:r>
              <a:rPr lang="en-GB" sz="2400">
                <a:latin typeface="Arial" panose="020B0604020202020204" pitchFamily="34" charset="0"/>
              </a:rPr>
              <a:t>the animal’s</a:t>
            </a:r>
            <a:r>
              <a:rPr lang="en-GB" sz="2400" i="0" u="none" strike="noStrike">
                <a:effectLst/>
                <a:latin typeface="Arial" panose="020B0604020202020204" pitchFamily="34" charset="0"/>
              </a:rPr>
              <a:t> skull. It is thought to be used for making sounds, a bit like a musical horn. 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2422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C3C"/>
      </a:dk1>
      <a:lt1>
        <a:srgbClr val="FFFFFF"/>
      </a:lt1>
      <a:dk2>
        <a:srgbClr val="00896C"/>
      </a:dk2>
      <a:lt2>
        <a:srgbClr val="C8C8C8"/>
      </a:lt2>
      <a:accent1>
        <a:srgbClr val="37DDDC"/>
      </a:accent1>
      <a:accent2>
        <a:srgbClr val="CD7F53"/>
      </a:accent2>
      <a:accent3>
        <a:srgbClr val="69B6AA"/>
      </a:accent3>
      <a:accent4>
        <a:srgbClr val="FFC600"/>
      </a:accent4>
      <a:accent5>
        <a:srgbClr val="D16952"/>
      </a:accent5>
      <a:accent6>
        <a:srgbClr val="70AD47"/>
      </a:accent6>
      <a:hlink>
        <a:srgbClr val="E9FFD8"/>
      </a:hlink>
      <a:folHlink>
        <a:srgbClr val="95FA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d83fe1-b1d9-4c63-96e8-1376c7cbbf8c">
      <UserInfo>
        <DisplayName>Sarah Cowie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2" ma:contentTypeDescription="Create a new document." ma:contentTypeScope="" ma:versionID="c6f56ef0df68fb7d2c8f407821087a44">
  <xsd:schema xmlns:xsd="http://www.w3.org/2001/XMLSchema" xmlns:xs="http://www.w3.org/2001/XMLSchema" xmlns:p="http://schemas.microsoft.com/office/2006/metadata/properties" xmlns:ns2="fa0e4497-3b6e-46c5-ba7a-e6493251689d" xmlns:ns3="73d83fe1-b1d9-4c63-96e8-1376c7cbbf8c" targetNamespace="http://schemas.microsoft.com/office/2006/metadata/properties" ma:root="true" ma:fieldsID="05bd588106bbba7bf798601714d8fa28" ns2:_="" ns3:_="">
    <xsd:import namespace="fa0e4497-3b6e-46c5-ba7a-e6493251689d"/>
    <xsd:import namespace="73d83fe1-b1d9-4c63-96e8-1376c7cbb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F4D65-EFBA-44A8-BC65-6440E24BA572}">
  <ds:schemaRefs>
    <ds:schemaRef ds:uri="68038378-8bbb-4188-bb41-b4a2ce61169e"/>
    <ds:schemaRef ds:uri="http://purl.org/dc/elements/1.1/"/>
    <ds:schemaRef ds:uri="http://schemas.microsoft.com/office/2006/metadata/properties"/>
    <ds:schemaRef ds:uri="c69117ff-90ec-4e95-b52d-2ea49747ed5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5598AF-A96D-4CEC-AD1D-6AAB9E89F48C}"/>
</file>

<file path=customXml/itemProps3.xml><?xml version="1.0" encoding="utf-8"?>
<ds:datastoreItem xmlns:ds="http://schemas.openxmlformats.org/officeDocument/2006/customXml" ds:itemID="{D7DAFA42-92B8-4C14-91CE-AA6CB0FC39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92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Inglis</dc:creator>
  <cp:lastModifiedBy>Sarah Cowie</cp:lastModifiedBy>
  <cp:revision>324</cp:revision>
  <dcterms:created xsi:type="dcterms:W3CDTF">2020-10-14T10:51:07Z</dcterms:created>
  <dcterms:modified xsi:type="dcterms:W3CDTF">2020-11-17T10:59:37Z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</Properties>
</file>